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5"/>
  </p:notesMasterIdLst>
  <p:sldIdLst>
    <p:sldId id="256" r:id="rId2"/>
    <p:sldId id="257" r:id="rId3"/>
    <p:sldId id="567" r:id="rId4"/>
    <p:sldId id="565" r:id="rId5"/>
    <p:sldId id="568" r:id="rId6"/>
    <p:sldId id="566" r:id="rId7"/>
    <p:sldId id="569" r:id="rId8"/>
    <p:sldId id="259" r:id="rId9"/>
    <p:sldId id="570" r:id="rId10"/>
    <p:sldId id="282" r:id="rId11"/>
    <p:sldId id="284" r:id="rId12"/>
    <p:sldId id="285" r:id="rId13"/>
    <p:sldId id="523" r:id="rId14"/>
    <p:sldId id="292" r:id="rId15"/>
    <p:sldId id="293" r:id="rId16"/>
    <p:sldId id="527" r:id="rId17"/>
    <p:sldId id="286" r:id="rId18"/>
    <p:sldId id="287" r:id="rId19"/>
    <p:sldId id="526" r:id="rId20"/>
    <p:sldId id="288" r:id="rId21"/>
    <p:sldId id="289" r:id="rId22"/>
    <p:sldId id="258" r:id="rId23"/>
    <p:sldId id="290" r:id="rId24"/>
    <p:sldId id="291" r:id="rId25"/>
    <p:sldId id="524" r:id="rId26"/>
    <p:sldId id="294" r:id="rId27"/>
    <p:sldId id="295" r:id="rId28"/>
    <p:sldId id="525" r:id="rId29"/>
    <p:sldId id="260" r:id="rId30"/>
    <p:sldId id="262" r:id="rId31"/>
    <p:sldId id="261" r:id="rId32"/>
    <p:sldId id="296" r:id="rId33"/>
    <p:sldId id="297" r:id="rId34"/>
    <p:sldId id="533" r:id="rId35"/>
    <p:sldId id="298" r:id="rId36"/>
    <p:sldId id="299" r:id="rId37"/>
    <p:sldId id="529" r:id="rId38"/>
    <p:sldId id="300" r:id="rId39"/>
    <p:sldId id="301" r:id="rId40"/>
    <p:sldId id="528" r:id="rId41"/>
    <p:sldId id="531" r:id="rId42"/>
    <p:sldId id="532" r:id="rId43"/>
    <p:sldId id="530" r:id="rId44"/>
    <p:sldId id="302" r:id="rId45"/>
    <p:sldId id="303" r:id="rId46"/>
    <p:sldId id="534" r:id="rId47"/>
    <p:sldId id="304" r:id="rId48"/>
    <p:sldId id="305" r:id="rId49"/>
    <p:sldId id="538" r:id="rId50"/>
    <p:sldId id="306" r:id="rId51"/>
    <p:sldId id="307" r:id="rId52"/>
    <p:sldId id="541" r:id="rId53"/>
    <p:sldId id="308" r:id="rId54"/>
    <p:sldId id="309" r:id="rId55"/>
    <p:sldId id="536" r:id="rId56"/>
    <p:sldId id="310" r:id="rId57"/>
    <p:sldId id="311" r:id="rId58"/>
    <p:sldId id="539" r:id="rId59"/>
    <p:sldId id="312" r:id="rId60"/>
    <p:sldId id="313" r:id="rId61"/>
    <p:sldId id="535" r:id="rId62"/>
    <p:sldId id="557" r:id="rId63"/>
    <p:sldId id="558" r:id="rId64"/>
    <p:sldId id="537" r:id="rId65"/>
    <p:sldId id="559" r:id="rId66"/>
    <p:sldId id="560" r:id="rId67"/>
    <p:sldId id="540" r:id="rId68"/>
    <p:sldId id="264" r:id="rId69"/>
    <p:sldId id="265" r:id="rId70"/>
    <p:sldId id="267" r:id="rId71"/>
    <p:sldId id="268" r:id="rId72"/>
    <p:sldId id="269" r:id="rId73"/>
    <p:sldId id="573" r:id="rId74"/>
    <p:sldId id="314" r:id="rId75"/>
    <p:sldId id="315" r:id="rId76"/>
    <p:sldId id="542" r:id="rId77"/>
    <p:sldId id="316" r:id="rId78"/>
    <p:sldId id="317" r:id="rId79"/>
    <p:sldId id="547" r:id="rId80"/>
    <p:sldId id="318" r:id="rId81"/>
    <p:sldId id="319" r:id="rId82"/>
    <p:sldId id="543" r:id="rId83"/>
    <p:sldId id="320" r:id="rId84"/>
    <p:sldId id="321" r:id="rId85"/>
    <p:sldId id="544" r:id="rId86"/>
    <p:sldId id="561" r:id="rId87"/>
    <p:sldId id="562" r:id="rId88"/>
    <p:sldId id="545" r:id="rId89"/>
    <p:sldId id="338" r:id="rId90"/>
    <p:sldId id="322" r:id="rId91"/>
    <p:sldId id="323" r:id="rId92"/>
    <p:sldId id="549" r:id="rId93"/>
    <p:sldId id="324" r:id="rId94"/>
    <p:sldId id="325" r:id="rId95"/>
    <p:sldId id="551" r:id="rId96"/>
    <p:sldId id="563" r:id="rId97"/>
    <p:sldId id="564" r:id="rId98"/>
    <p:sldId id="548" r:id="rId99"/>
    <p:sldId id="326" r:id="rId100"/>
    <p:sldId id="327" r:id="rId101"/>
    <p:sldId id="550" r:id="rId102"/>
    <p:sldId id="271" r:id="rId103"/>
    <p:sldId id="272" r:id="rId104"/>
    <p:sldId id="274" r:id="rId105"/>
    <p:sldId id="462" r:id="rId106"/>
    <p:sldId id="275" r:id="rId107"/>
    <p:sldId id="276" r:id="rId108"/>
    <p:sldId id="328" r:id="rId109"/>
    <p:sldId id="329" r:id="rId110"/>
    <p:sldId id="552" r:id="rId111"/>
    <p:sldId id="330" r:id="rId112"/>
    <p:sldId id="331" r:id="rId113"/>
    <p:sldId id="556" r:id="rId114"/>
    <p:sldId id="332" r:id="rId115"/>
    <p:sldId id="333" r:id="rId116"/>
    <p:sldId id="554" r:id="rId117"/>
    <p:sldId id="334" r:id="rId118"/>
    <p:sldId id="335" r:id="rId119"/>
    <p:sldId id="555" r:id="rId120"/>
    <p:sldId id="336" r:id="rId121"/>
    <p:sldId id="337" r:id="rId122"/>
    <p:sldId id="553" r:id="rId123"/>
    <p:sldId id="277" r:id="rId124"/>
    <p:sldId id="278" r:id="rId125"/>
    <p:sldId id="444" r:id="rId126"/>
    <p:sldId id="446" r:id="rId127"/>
    <p:sldId id="447" r:id="rId128"/>
    <p:sldId id="448" r:id="rId129"/>
    <p:sldId id="449" r:id="rId130"/>
    <p:sldId id="450" r:id="rId131"/>
    <p:sldId id="451" r:id="rId132"/>
    <p:sldId id="572" r:id="rId133"/>
    <p:sldId id="488" r:id="rId134"/>
    <p:sldId id="489" r:id="rId135"/>
    <p:sldId id="574" r:id="rId136"/>
    <p:sldId id="515" r:id="rId137"/>
    <p:sldId id="575" r:id="rId138"/>
    <p:sldId id="517" r:id="rId139"/>
    <p:sldId id="576" r:id="rId140"/>
    <p:sldId id="519" r:id="rId141"/>
    <p:sldId id="281" r:id="rId142"/>
    <p:sldId id="499" r:id="rId143"/>
    <p:sldId id="502" r:id="rId144"/>
    <p:sldId id="504" r:id="rId145"/>
    <p:sldId id="506" r:id="rId146"/>
    <p:sldId id="508" r:id="rId147"/>
    <p:sldId id="510" r:id="rId148"/>
    <p:sldId id="513" r:id="rId149"/>
    <p:sldId id="503" r:id="rId150"/>
    <p:sldId id="505" r:id="rId151"/>
    <p:sldId id="507" r:id="rId152"/>
    <p:sldId id="509" r:id="rId153"/>
    <p:sldId id="511" r:id="rId15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85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18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tableStyles" Target="tableStyle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presProps" Target="pres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7565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46391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96264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88900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4603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084036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68077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18071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03989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11139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612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6381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624434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17256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13992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20409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81828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14524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68306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54385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80848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0919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57088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72395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20928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09275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37148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78608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86916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10939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65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36503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17142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84630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65453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40167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9919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6363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89092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39207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05269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160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25000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21789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47045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45927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40028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523075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53953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68483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70556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835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50072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31446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12536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363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760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968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942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44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8223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471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26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113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178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508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73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067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019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83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6192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16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845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7615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8057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608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915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2256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322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6272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99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3938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7611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0362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1355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705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9205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4121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8263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5332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1454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07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7587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6456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7906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8924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58829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617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0271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5192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9842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52880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05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86254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4869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0539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17072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12202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72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3282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1603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2812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98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88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2953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5088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52865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3575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24024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95733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06979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5456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5106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5169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931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90156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0146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95208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30679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310044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98761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21385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66177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2600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6057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53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0248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1367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282478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1468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17286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99311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8138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4595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34339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08144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065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297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hyperlink" Target="https://pmc.ncbi.nlm.nih.gov/articles/PMC9680847/table/attachment-102839/" TargetMode="Externa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1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1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1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1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1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1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1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psychiatrist.com/pcc/ultra-low-dose-mirtazapine-adult-chronic-insomnia/?utm_source=Klaviyo&amp;utm_medium=email&amp;utm_campaign=pcc_weekly&amp;klid=01G0YA6HSW1F7J0TS4A5WP28RM&amp;_kx=dzjlAZR2DYsaY8zoJStP5ylCfIe4Fj6U20Oo0YlTa29FxnUpmNWIjSkiqS37jnEQ.VpkqxC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y.clevelandclinic.org/health/articles/24946-beers-criteria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0A50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371600"/>
            <a:ext cx="8321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</a:t>
            </a:r>
            <a:endParaRPr lang="en-US" sz="32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Mood &amp; Anxiety Toolkit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11480" y="2834640"/>
            <a:ext cx="8321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SSRIs • SNRIs • Novel Antidepressants • TCAs • MAOIs • Benzodiazepines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11480" y="4480560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8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Psychopharmacology Lecture Series  •  Educational Use Only</a:t>
            </a:r>
            <a:endParaRPr lang="en-US" sz="1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53C03B-8E38-254C-B4A4-5C4FC5AF7A19}"/>
              </a:ext>
            </a:extLst>
          </p:cNvPr>
          <p:cNvSpPr txBox="1"/>
          <p:nvPr/>
        </p:nvSpPr>
        <p:spPr>
          <a:xfrm>
            <a:off x="336884" y="3378815"/>
            <a:ext cx="6500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Jennifer Reid, MD</a:t>
            </a:r>
          </a:p>
          <a:p>
            <a:r>
              <a:rPr lang="en-US" dirty="0">
                <a:solidFill>
                  <a:schemeClr val="bg1"/>
                </a:solidFill>
              </a:rPr>
              <a:t>https://</a:t>
            </a:r>
            <a:r>
              <a:rPr lang="en-US" dirty="0" err="1">
                <a:solidFill>
                  <a:schemeClr val="bg1"/>
                </a:solidFill>
              </a:rPr>
              <a:t>www.jenniferreidmd.com</a:t>
            </a:r>
            <a:r>
              <a:rPr lang="en-US" dirty="0">
                <a:solidFill>
                  <a:schemeClr val="bg1"/>
                </a:solidFill>
              </a:rPr>
              <a:t>/resident-didactics </a:t>
            </a:r>
          </a:p>
          <a:p>
            <a:r>
              <a:rPr lang="en-US" dirty="0" err="1">
                <a:solidFill>
                  <a:schemeClr val="bg1"/>
                </a:solidFill>
              </a:rPr>
              <a:t>Jenniferreidmd@gmail.com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Shape 2"/>
          <p:cNvSpPr/>
          <p:nvPr/>
        </p:nvSpPr>
        <p:spPr>
          <a:xfrm>
            <a:off x="411480" y="1234440"/>
            <a:ext cx="960120" cy="960120"/>
          </a:xfrm>
          <a:prstGeom prst="rect">
            <a:avLst/>
          </a:prstGeom>
          <a:solidFill>
            <a:srgbClr val="F0A030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234440"/>
            <a:ext cx="960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cs typeface="Arial Black" pitchFamily="34" charset="-120"/>
              </a:rPr>
              <a:t>?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11480" y="2331720"/>
            <a:ext cx="8321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Shout Out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320040" y="347472"/>
            <a:ext cx="8503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WAKING UP OUR PHARMACOLOGY BRAINS  •  GAME 1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530592" y="4407408"/>
            <a:ext cx="1992429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11480" y="4407408"/>
            <a:ext cx="232209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Here we go...</a:t>
            </a:r>
            <a:endParaRPr lang="en-US" sz="1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73A827-C40A-1D42-A924-574E0F8FFE1A}"/>
              </a:ext>
            </a:extLst>
          </p:cNvPr>
          <p:cNvSpPr/>
          <p:nvPr/>
        </p:nvSpPr>
        <p:spPr>
          <a:xfrm>
            <a:off x="320040" y="3566160"/>
            <a:ext cx="78205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1B3260"/>
                </a:solidFill>
                <a:latin typeface="Calibri" pitchFamily="34" charset="0"/>
                <a:cs typeface="Calibri" pitchFamily="34" charset="-120"/>
              </a:rPr>
              <a:t>*Bonus points if you can tell me one key fact about the agent.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4630507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9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Emsam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Selegiline patch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 (patch)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00254130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Selegiline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(Emsam patch)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6–12 mg/24 hr patch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Transdermal patch; applied daily; 6 mg, 9 mg, and 12 mg patch strengths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Advantage: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dietary restriction at 6 mg — transdermal = less GI SE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Selective MAO-B inhibitor at low oral doses; transdermal bypasses gut MAO-A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Warning: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Low-tyramine diet required at 9 mg and 12 mg patches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Skin reactions at patch site; drug interactions similar to other MAOIs at higher doses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3780266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TCAs — Mechanism, Uses &amp; Safety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4114800" cy="347472"/>
          </a:xfrm>
          <a:prstGeom prst="rect">
            <a:avLst/>
          </a:prstGeom>
          <a:solidFill>
            <a:srgbClr val="2A7B9B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2412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 &amp; Indications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" y="1463040"/>
            <a:ext cx="38404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SERT + NET (similar to SNRIs) + additional receptor effects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Antihistamine (H1) → sedation, weight gain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Anticholinergic → constipation, urinary retention, dry mouth, confusion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Alpha-1 blockade → orthostatic hypotension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Indications: TRD, neuropathic pain, migraine prophylaxis, enuresis (imipramine)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754880" y="100584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05840"/>
            <a:ext cx="4114800" cy="347472"/>
          </a:xfrm>
          <a:prstGeom prst="rect">
            <a:avLst/>
          </a:prstGeom>
          <a:solidFill>
            <a:srgbClr val="F0A500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0" y="102412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Considerations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463040"/>
            <a:ext cx="38404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Cardiac: QRS/QTc prolongation — Na+ channel blockade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Lethal in overdose (3–5× therapeutic dose can be fatal)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baseline ECG and drug levels (therapeutic monitoring for secondary amines: N, D, P)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with extreme caution: elderly, cardiac disease, BPH, narrow-angle glaucoma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Nortriptyline has best side effect profile of TCAs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Clomipramine: first-line pharmacotherapy for OCD, seizure risk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4085222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TCAs — Full Medication List</a:t>
            </a:r>
            <a:endParaRPr lang="en-US" sz="21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632985"/>
              </p:ext>
            </p:extLst>
          </p:nvPr>
        </p:nvGraphicFramePr>
        <p:xfrm>
          <a:off x="274320" y="1005840"/>
          <a:ext cx="8595360" cy="384048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Generic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Dose Range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Note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Amitriptyline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(Elavil)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75–300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Most sedating/anticholinergic; migraine prophylaxis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Amoxapine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(Asendin)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200–400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Has D2 blockade — risk of EPS and tardive dyskinesia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Clomipramine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(Anafranil)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100–250 mg/day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Gold standard for OCD pharmacotherapy, seizure risk, serotonin syndrome risk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Desipramine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(Norpramin)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75–300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Least anticholinergic TCA; good for pain syndromes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Doxepin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(Sinequan)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75–300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Very sedating; low-dose (3–6 mg) approved for insomnia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Imipramine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(Tofranil)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75–300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First antidepressant; used for enuresis in children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Nortriptyline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(Pamelor)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50–150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Best tolerated TCA; useful in elderly; check levels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81724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MAOIs — High-Yield Safety &amp; Prescribing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4114800" cy="347472"/>
          </a:xfrm>
          <a:prstGeom prst="rect">
            <a:avLst/>
          </a:prstGeom>
          <a:solidFill>
            <a:srgbClr val="2A7B9B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2412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 &amp; Indications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" y="1463040"/>
            <a:ext cx="38404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Irreversible inhibition of MAO-A + MAO-B enzymes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DA, NE, and serotonin availability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Treatment-resistant depression, atypical depression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Phenelzine preferred for social anxiety disorder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Selegiline patch (Emsam): no dietary restriction at 6 mg dose (but low-tyramine at 9mg and 12mg)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754880" y="100584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05840"/>
            <a:ext cx="4114800" cy="347472"/>
          </a:xfrm>
          <a:prstGeom prst="rect">
            <a:avLst/>
          </a:prstGeom>
          <a:solidFill>
            <a:srgbClr val="F0A500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0" y="102412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Critical Safety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463040"/>
            <a:ext cx="38404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Tyramine-restricted diet required (avoid aged cheese, cured meats, fermented foods)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Hypertensive crisis if tyramine-containing foods consumed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Serotonin syndrome risk with SSRIs, SNRIs, meperidine, tramadol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 washout: 14 days before starting serotonergic drugs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fluoxetine → MAOI: 5-week washout required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drug-drug interactions — always cross-reference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1312777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" y="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</a:rPr>
              <a:t>Drugs Contraindicated with MAOIs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7406640" y="73152"/>
            <a:ext cx="1600200" cy="347472"/>
          </a:xfrm>
          <a:prstGeom prst="rect">
            <a:avLst/>
          </a:prstGeom>
          <a:solidFill>
            <a:srgbClr val="B81C1C"/>
          </a:solidFill>
          <a:ln w="12700">
            <a:solidFill>
              <a:srgbClr val="B81C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06640" y="73152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⚠  HIGH RISK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502920"/>
            <a:ext cx="9144000" cy="246888"/>
          </a:xfrm>
          <a:prstGeom prst="rect">
            <a:avLst/>
          </a:prstGeom>
          <a:solidFill>
            <a:srgbClr val="2C5F8A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" y="502920"/>
            <a:ext cx="202996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Agent / Drug Class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176272" y="502920"/>
            <a:ext cx="199339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Adverse Reaction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206240" y="502920"/>
            <a:ext cx="482803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Clinical Notes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0" y="749808"/>
            <a:ext cx="9144000" cy="190195"/>
          </a:xfrm>
          <a:prstGeom prst="rect">
            <a:avLst/>
          </a:prstGeom>
          <a:solidFill>
            <a:srgbClr val="D6E4F0"/>
          </a:solidFill>
          <a:ln w="12700">
            <a:solidFill>
              <a:srgbClr val="B8D0E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749808"/>
            <a:ext cx="64008" cy="190195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8016" y="749808"/>
            <a:ext cx="8869680" cy="1901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F4E79"/>
                </a:solidFill>
              </a:rPr>
              <a:t>Antibiotics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0" y="940003"/>
            <a:ext cx="9144000" cy="212141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9728" y="940003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Linezolid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2176272" y="967435"/>
            <a:ext cx="1856232" cy="157277"/>
          </a:xfrm>
          <a:prstGeom prst="rect">
            <a:avLst/>
          </a:prstGeom>
          <a:solidFill>
            <a:srgbClr val="F3EDFB"/>
          </a:solidFill>
          <a:ln w="12700">
            <a:solidFill>
              <a:srgbClr val="9B6C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231136" y="940003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6B3FA0"/>
                </a:solidFill>
              </a:rPr>
              <a:t>Serotonin syndrome</a:t>
            </a:r>
            <a:endParaRPr lang="en-US" sz="780" dirty="0"/>
          </a:p>
        </p:txBody>
      </p:sp>
      <p:sp>
        <p:nvSpPr>
          <p:cNvPr id="17" name="Text 15"/>
          <p:cNvSpPr/>
          <p:nvPr/>
        </p:nvSpPr>
        <p:spPr>
          <a:xfrm>
            <a:off x="4206240" y="940003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Reversible MAOI; inhibits MAO-A. Combination produces toxic serotonin levels.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0" y="1152144"/>
            <a:ext cx="9144000" cy="190195"/>
          </a:xfrm>
          <a:prstGeom prst="rect">
            <a:avLst/>
          </a:prstGeom>
          <a:solidFill>
            <a:srgbClr val="D6E4F0"/>
          </a:solidFill>
          <a:ln w="12700">
            <a:solidFill>
              <a:srgbClr val="B8D0E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1152144"/>
            <a:ext cx="64008" cy="190195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28016" y="1152144"/>
            <a:ext cx="8869680" cy="1901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F4E79"/>
                </a:solidFill>
              </a:rPr>
              <a:t>Antidepressants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0" y="1342339"/>
            <a:ext cx="9144000" cy="212141"/>
          </a:xfrm>
          <a:prstGeom prst="rect">
            <a:avLst/>
          </a:prstGeom>
          <a:solidFill>
            <a:srgbClr val="F4F6F8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9728" y="1342339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Other MAOIs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2176272" y="1369771"/>
            <a:ext cx="1856232" cy="157277"/>
          </a:xfrm>
          <a:prstGeom prst="rect">
            <a:avLst/>
          </a:prstGeom>
          <a:solidFill>
            <a:srgbClr val="FEF3E7"/>
          </a:solidFill>
          <a:ln w="12700">
            <a:solidFill>
              <a:srgbClr val="E07B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231136" y="1342339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B95A00"/>
                </a:solidFill>
              </a:rPr>
              <a:t>Hypertensive crisis</a:t>
            </a:r>
            <a:endParaRPr lang="en-US" sz="780" dirty="0"/>
          </a:p>
        </p:txBody>
      </p:sp>
      <p:sp>
        <p:nvSpPr>
          <p:cNvPr id="25" name="Text 23"/>
          <p:cNvSpPr/>
          <p:nvPr/>
        </p:nvSpPr>
        <p:spPr>
          <a:xfrm>
            <a:off x="4206240" y="1342339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Increases risk for severe side effects; convulsions.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0" y="1554480"/>
            <a:ext cx="9144000" cy="212141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09728" y="1554480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SNRIs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2176272" y="1581912"/>
            <a:ext cx="1856232" cy="157277"/>
          </a:xfrm>
          <a:prstGeom prst="rect">
            <a:avLst/>
          </a:prstGeom>
          <a:solidFill>
            <a:srgbClr val="FDEAEA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231136" y="1554480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B81C1C"/>
                </a:solidFill>
              </a:rPr>
              <a:t>Serotonin syndrome + HTN crisis</a:t>
            </a:r>
            <a:endParaRPr lang="en-US" sz="780" dirty="0"/>
          </a:p>
        </p:txBody>
      </p:sp>
      <p:sp>
        <p:nvSpPr>
          <p:cNvPr id="30" name="Text 28"/>
          <p:cNvSpPr/>
          <p:nvPr/>
        </p:nvSpPr>
        <p:spPr>
          <a:xfrm>
            <a:off x="4206240" y="1554480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Severe hypertensive crisis AND serotonin syndrome — double mechanism risk.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0" y="1766621"/>
            <a:ext cx="9144000" cy="212141"/>
          </a:xfrm>
          <a:prstGeom prst="rect">
            <a:avLst/>
          </a:prstGeom>
          <a:solidFill>
            <a:srgbClr val="F4F6F8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09728" y="1766621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SSRIs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2176272" y="1794053"/>
            <a:ext cx="1856232" cy="157277"/>
          </a:xfrm>
          <a:prstGeom prst="rect">
            <a:avLst/>
          </a:prstGeom>
          <a:solidFill>
            <a:srgbClr val="F3EDFB"/>
          </a:solidFill>
          <a:ln w="12700">
            <a:solidFill>
              <a:srgbClr val="9B6CC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231136" y="1766621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6B3FA0"/>
                </a:solidFill>
              </a:rPr>
              <a:t>Serotonin syndrome</a:t>
            </a:r>
            <a:endParaRPr lang="en-US" sz="780" dirty="0"/>
          </a:p>
        </p:txBody>
      </p:sp>
      <p:sp>
        <p:nvSpPr>
          <p:cNvPr id="35" name="Text 33"/>
          <p:cNvSpPr/>
          <p:nvPr/>
        </p:nvSpPr>
        <p:spPr>
          <a:xfrm>
            <a:off x="4206240" y="1766621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Severe serotonin toxicity; strongly associated with fatalities.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0" y="1978762"/>
            <a:ext cx="9144000" cy="212141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09728" y="1978762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Clomipramine (TCA)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2176272" y="2006194"/>
            <a:ext cx="1856232" cy="157277"/>
          </a:xfrm>
          <a:prstGeom prst="rect">
            <a:avLst/>
          </a:prstGeom>
          <a:solidFill>
            <a:srgbClr val="F3EDFB"/>
          </a:solidFill>
          <a:ln w="12700">
            <a:solidFill>
              <a:srgbClr val="9B6CC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231136" y="1978762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6B3FA0"/>
                </a:solidFill>
              </a:rPr>
              <a:t>Severe serotonin toxicity</a:t>
            </a:r>
            <a:endParaRPr lang="en-US" sz="780" dirty="0"/>
          </a:p>
        </p:txBody>
      </p:sp>
      <p:sp>
        <p:nvSpPr>
          <p:cNvPr id="40" name="Text 38"/>
          <p:cNvSpPr/>
          <p:nvPr/>
        </p:nvSpPr>
        <p:spPr>
          <a:xfrm>
            <a:off x="4206240" y="1978762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Most potent SRI — should NEVER be combined with an MAOI.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0" y="2190902"/>
            <a:ext cx="9144000" cy="212141"/>
          </a:xfrm>
          <a:prstGeom prst="rect">
            <a:avLst/>
          </a:prstGeom>
          <a:solidFill>
            <a:srgbClr val="F4F6F8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09728" y="2190902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Other TCAs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2176272" y="2218334"/>
            <a:ext cx="1856232" cy="157277"/>
          </a:xfrm>
          <a:prstGeom prst="rect">
            <a:avLst/>
          </a:prstGeom>
          <a:solidFill>
            <a:srgbClr val="F3EDFB"/>
          </a:solidFill>
          <a:ln w="12700">
            <a:solidFill>
              <a:srgbClr val="9B6CC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231136" y="2190902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6B3FA0"/>
                </a:solidFill>
              </a:rPr>
              <a:t>Possible serotonin toxicity</a:t>
            </a:r>
            <a:endParaRPr lang="en-US" sz="780" dirty="0"/>
          </a:p>
        </p:txBody>
      </p:sp>
      <p:sp>
        <p:nvSpPr>
          <p:cNvPr id="45" name="Text 43"/>
          <p:cNvSpPr/>
          <p:nvPr/>
        </p:nvSpPr>
        <p:spPr>
          <a:xfrm>
            <a:off x="4206240" y="2190902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Can use for TRD with extreme caution (would consult someone who has done it)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0" y="2403043"/>
            <a:ext cx="9144000" cy="190195"/>
          </a:xfrm>
          <a:prstGeom prst="rect">
            <a:avLst/>
          </a:prstGeom>
          <a:solidFill>
            <a:srgbClr val="D6E4F0"/>
          </a:solidFill>
          <a:ln w="12700">
            <a:solidFill>
              <a:srgbClr val="B8D0E8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0" y="2403043"/>
            <a:ext cx="64008" cy="190195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128016" y="2403043"/>
            <a:ext cx="8869680" cy="1901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F4E79"/>
                </a:solidFill>
              </a:rPr>
              <a:t>Cold Medications (OTC)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0" y="2593238"/>
            <a:ext cx="9144000" cy="212141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109728" y="2593238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Oxymetazoline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2176272" y="2620670"/>
            <a:ext cx="1856232" cy="157277"/>
          </a:xfrm>
          <a:prstGeom prst="rect">
            <a:avLst/>
          </a:prstGeom>
          <a:solidFill>
            <a:srgbClr val="FEF3E7"/>
          </a:solidFill>
          <a:ln w="12700">
            <a:solidFill>
              <a:srgbClr val="E07B2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2231136" y="2593238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B95A00"/>
                </a:solidFill>
              </a:rPr>
              <a:t>Hypertensive crisis</a:t>
            </a:r>
            <a:endParaRPr lang="en-US" sz="780" dirty="0"/>
          </a:p>
        </p:txBody>
      </p:sp>
      <p:sp>
        <p:nvSpPr>
          <p:cNvPr id="53" name="Text 51"/>
          <p:cNvSpPr/>
          <p:nvPr/>
        </p:nvSpPr>
        <p:spPr>
          <a:xfrm>
            <a:off x="4206240" y="2593238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OTC α1-adrenoceptor agonist (nasal decongestant).</a:t>
            </a:r>
            <a:endParaRPr lang="en-US" sz="750" dirty="0"/>
          </a:p>
        </p:txBody>
      </p:sp>
      <p:sp>
        <p:nvSpPr>
          <p:cNvPr id="54" name="Shape 52"/>
          <p:cNvSpPr/>
          <p:nvPr/>
        </p:nvSpPr>
        <p:spPr>
          <a:xfrm>
            <a:off x="0" y="2805379"/>
            <a:ext cx="9144000" cy="212141"/>
          </a:xfrm>
          <a:prstGeom prst="rect">
            <a:avLst/>
          </a:prstGeom>
          <a:solidFill>
            <a:srgbClr val="F4F6F8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109728" y="2805379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Phenylephrine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2176272" y="2832811"/>
            <a:ext cx="1856232" cy="157277"/>
          </a:xfrm>
          <a:prstGeom prst="rect">
            <a:avLst/>
          </a:prstGeom>
          <a:solidFill>
            <a:srgbClr val="FEF3E7"/>
          </a:solidFill>
          <a:ln w="12700">
            <a:solidFill>
              <a:srgbClr val="E07B2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2231136" y="2805379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B95A00"/>
                </a:solidFill>
              </a:rPr>
              <a:t>Hypertensive crisis</a:t>
            </a:r>
            <a:endParaRPr lang="en-US" sz="780" dirty="0"/>
          </a:p>
        </p:txBody>
      </p:sp>
      <p:sp>
        <p:nvSpPr>
          <p:cNvPr id="58" name="Text 56"/>
          <p:cNvSpPr/>
          <p:nvPr/>
        </p:nvSpPr>
        <p:spPr>
          <a:xfrm>
            <a:off x="4206240" y="2805379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OTC α1-adrenoceptor agonist (decongestant/cold remedy).</a:t>
            </a:r>
            <a:endParaRPr lang="en-US" sz="750" dirty="0"/>
          </a:p>
        </p:txBody>
      </p:sp>
      <p:sp>
        <p:nvSpPr>
          <p:cNvPr id="59" name="Shape 57"/>
          <p:cNvSpPr/>
          <p:nvPr/>
        </p:nvSpPr>
        <p:spPr>
          <a:xfrm>
            <a:off x="0" y="3017520"/>
            <a:ext cx="9144000" cy="212141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109728" y="3017520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Dextromethorphan</a:t>
            </a:r>
            <a:endParaRPr lang="en-US" sz="850" dirty="0"/>
          </a:p>
        </p:txBody>
      </p:sp>
      <p:sp>
        <p:nvSpPr>
          <p:cNvPr id="61" name="Shape 59"/>
          <p:cNvSpPr/>
          <p:nvPr/>
        </p:nvSpPr>
        <p:spPr>
          <a:xfrm>
            <a:off x="2176272" y="3044952"/>
            <a:ext cx="1856232" cy="157277"/>
          </a:xfrm>
          <a:prstGeom prst="rect">
            <a:avLst/>
          </a:prstGeom>
          <a:solidFill>
            <a:srgbClr val="F3EDFB"/>
          </a:solidFill>
          <a:ln w="12700">
            <a:solidFill>
              <a:srgbClr val="9B6CC8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2231136" y="3017520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6B3FA0"/>
                </a:solidFill>
              </a:rPr>
              <a:t>Serotonin syndrome</a:t>
            </a:r>
            <a:endParaRPr lang="en-US" sz="780" dirty="0"/>
          </a:p>
        </p:txBody>
      </p:sp>
      <p:sp>
        <p:nvSpPr>
          <p:cNvPr id="63" name="Text 61"/>
          <p:cNvSpPr/>
          <p:nvPr/>
        </p:nvSpPr>
        <p:spPr>
          <a:xfrm>
            <a:off x="4206240" y="3017520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Weak 5-HT reuptake inhibitor. Found in many OTC cough preparations.</a:t>
            </a:r>
            <a:endParaRPr lang="en-US" sz="750" dirty="0"/>
          </a:p>
        </p:txBody>
      </p:sp>
      <p:sp>
        <p:nvSpPr>
          <p:cNvPr id="64" name="Shape 62"/>
          <p:cNvSpPr/>
          <p:nvPr/>
        </p:nvSpPr>
        <p:spPr>
          <a:xfrm>
            <a:off x="0" y="3229661"/>
            <a:ext cx="9144000" cy="190195"/>
          </a:xfrm>
          <a:prstGeom prst="rect">
            <a:avLst/>
          </a:prstGeom>
          <a:solidFill>
            <a:srgbClr val="D6E4F0"/>
          </a:solidFill>
          <a:ln w="12700">
            <a:solidFill>
              <a:srgbClr val="B8D0E8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0" y="3229661"/>
            <a:ext cx="64008" cy="190195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128016" y="3229661"/>
            <a:ext cx="8869680" cy="1901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F4E79"/>
                </a:solidFill>
              </a:rPr>
              <a:t>Other Agents</a:t>
            </a:r>
            <a:endParaRPr lang="en-US" sz="850" dirty="0"/>
          </a:p>
        </p:txBody>
      </p:sp>
      <p:sp>
        <p:nvSpPr>
          <p:cNvPr id="67" name="Shape 65"/>
          <p:cNvSpPr/>
          <p:nvPr/>
        </p:nvSpPr>
        <p:spPr>
          <a:xfrm>
            <a:off x="0" y="3419856"/>
            <a:ext cx="9144000" cy="212141"/>
          </a:xfrm>
          <a:prstGeom prst="rect">
            <a:avLst/>
          </a:prstGeom>
          <a:solidFill>
            <a:srgbClr val="F4F6F8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109728" y="3419856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Ecstasy (MDMA)</a:t>
            </a:r>
            <a:endParaRPr lang="en-US" sz="850" dirty="0"/>
          </a:p>
        </p:txBody>
      </p:sp>
      <p:sp>
        <p:nvSpPr>
          <p:cNvPr id="69" name="Shape 67"/>
          <p:cNvSpPr/>
          <p:nvPr/>
        </p:nvSpPr>
        <p:spPr>
          <a:xfrm>
            <a:off x="2176272" y="3447288"/>
            <a:ext cx="1856232" cy="157277"/>
          </a:xfrm>
          <a:prstGeom prst="rect">
            <a:avLst/>
          </a:prstGeom>
          <a:solidFill>
            <a:srgbClr val="F3EDFB"/>
          </a:solidFill>
          <a:ln w="12700">
            <a:solidFill>
              <a:srgbClr val="9B6CC8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2231136" y="3419856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6B3FA0"/>
                </a:solidFill>
              </a:rPr>
              <a:t>Severe serotonin syndrome</a:t>
            </a:r>
            <a:endParaRPr lang="en-US" sz="780" dirty="0"/>
          </a:p>
        </p:txBody>
      </p:sp>
      <p:sp>
        <p:nvSpPr>
          <p:cNvPr id="71" name="Text 69"/>
          <p:cNvSpPr/>
          <p:nvPr/>
        </p:nvSpPr>
        <p:spPr>
          <a:xfrm>
            <a:off x="4206240" y="3419856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Potent serotonin releaser; can cause severe, fatal serotonin toxicity.</a:t>
            </a:r>
            <a:endParaRPr lang="en-US" sz="750" dirty="0"/>
          </a:p>
        </p:txBody>
      </p:sp>
      <p:sp>
        <p:nvSpPr>
          <p:cNvPr id="72" name="Shape 70"/>
          <p:cNvSpPr/>
          <p:nvPr/>
        </p:nvSpPr>
        <p:spPr>
          <a:xfrm>
            <a:off x="0" y="3631997"/>
            <a:ext cx="9144000" cy="212141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109728" y="3631997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Methylene Blue</a:t>
            </a:r>
            <a:endParaRPr lang="en-US" sz="850" dirty="0"/>
          </a:p>
        </p:txBody>
      </p:sp>
      <p:sp>
        <p:nvSpPr>
          <p:cNvPr id="74" name="Shape 72"/>
          <p:cNvSpPr/>
          <p:nvPr/>
        </p:nvSpPr>
        <p:spPr>
          <a:xfrm>
            <a:off x="2176272" y="3659429"/>
            <a:ext cx="1856232" cy="157277"/>
          </a:xfrm>
          <a:prstGeom prst="rect">
            <a:avLst/>
          </a:prstGeom>
          <a:solidFill>
            <a:srgbClr val="F3EDFB"/>
          </a:solidFill>
          <a:ln w="12700">
            <a:solidFill>
              <a:srgbClr val="9B6CC8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2231136" y="3631997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6B3FA0"/>
                </a:solidFill>
              </a:rPr>
              <a:t>Serotonin syndrome</a:t>
            </a:r>
            <a:endParaRPr lang="en-US" sz="780" dirty="0"/>
          </a:p>
        </p:txBody>
      </p:sp>
      <p:sp>
        <p:nvSpPr>
          <p:cNvPr id="76" name="Text 74"/>
          <p:cNvSpPr/>
          <p:nvPr/>
        </p:nvSpPr>
        <p:spPr>
          <a:xfrm>
            <a:off x="4206240" y="3631997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Potent reversible MAOI — avoid IV methylene blue in MAOI patients.</a:t>
            </a:r>
            <a:endParaRPr lang="en-US" sz="750" dirty="0"/>
          </a:p>
        </p:txBody>
      </p:sp>
      <p:sp>
        <p:nvSpPr>
          <p:cNvPr id="77" name="Shape 75"/>
          <p:cNvSpPr/>
          <p:nvPr/>
        </p:nvSpPr>
        <p:spPr>
          <a:xfrm>
            <a:off x="0" y="3844138"/>
            <a:ext cx="9144000" cy="212141"/>
          </a:xfrm>
          <a:prstGeom prst="rect">
            <a:avLst/>
          </a:prstGeom>
          <a:solidFill>
            <a:srgbClr val="F4F6F8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109728" y="3844138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Synthetic opioids</a:t>
            </a:r>
            <a:endParaRPr lang="en-US" sz="850" dirty="0"/>
          </a:p>
        </p:txBody>
      </p:sp>
      <p:sp>
        <p:nvSpPr>
          <p:cNvPr id="79" name="Shape 77"/>
          <p:cNvSpPr/>
          <p:nvPr/>
        </p:nvSpPr>
        <p:spPr>
          <a:xfrm>
            <a:off x="2176272" y="3871570"/>
            <a:ext cx="1856232" cy="157277"/>
          </a:xfrm>
          <a:prstGeom prst="rect">
            <a:avLst/>
          </a:prstGeom>
          <a:solidFill>
            <a:srgbClr val="F3EDFB"/>
          </a:solidFill>
          <a:ln w="12700">
            <a:solidFill>
              <a:srgbClr val="9B6CC8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2231136" y="3844138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6B3FA0"/>
                </a:solidFill>
              </a:rPr>
              <a:t>Serotonin syndrome</a:t>
            </a:r>
            <a:endParaRPr lang="en-US" sz="780" dirty="0"/>
          </a:p>
        </p:txBody>
      </p:sp>
      <p:sp>
        <p:nvSpPr>
          <p:cNvPr id="81" name="Text 79"/>
          <p:cNvSpPr/>
          <p:nvPr/>
        </p:nvSpPr>
        <p:spPr>
          <a:xfrm>
            <a:off x="4206240" y="3844138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Avoid: tramadol, meperidine, fentanyl. Safe: morphine, codeine, oxycodone, buprenorphine.</a:t>
            </a:r>
            <a:endParaRPr lang="en-US" sz="750" dirty="0"/>
          </a:p>
        </p:txBody>
      </p:sp>
      <p:sp>
        <p:nvSpPr>
          <p:cNvPr id="82" name="Shape 80"/>
          <p:cNvSpPr/>
          <p:nvPr/>
        </p:nvSpPr>
        <p:spPr>
          <a:xfrm>
            <a:off x="0" y="4056278"/>
            <a:ext cx="9144000" cy="212141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109728" y="4056278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Fluphenazine</a:t>
            </a:r>
            <a:endParaRPr lang="en-US" sz="850" dirty="0"/>
          </a:p>
        </p:txBody>
      </p:sp>
      <p:sp>
        <p:nvSpPr>
          <p:cNvPr id="84" name="Shape 82"/>
          <p:cNvSpPr/>
          <p:nvPr/>
        </p:nvSpPr>
        <p:spPr>
          <a:xfrm>
            <a:off x="2176272" y="4083710"/>
            <a:ext cx="1856232" cy="157277"/>
          </a:xfrm>
          <a:prstGeom prst="rect">
            <a:avLst/>
          </a:prstGeom>
          <a:solidFill>
            <a:srgbClr val="E8F5F1"/>
          </a:solidFill>
          <a:ln w="12700">
            <a:solidFill>
              <a:srgbClr val="3A9B80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2231136" y="4056278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1B6B5A"/>
                </a:solidFill>
              </a:rPr>
              <a:t>Additive CNS/CV effects</a:t>
            </a:r>
            <a:endParaRPr lang="en-US" sz="780" dirty="0"/>
          </a:p>
        </p:txBody>
      </p:sp>
      <p:sp>
        <p:nvSpPr>
          <p:cNvPr id="86" name="Text 84"/>
          <p:cNvSpPr/>
          <p:nvPr/>
        </p:nvSpPr>
        <p:spPr>
          <a:xfrm>
            <a:off x="4206240" y="4056278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May prolong hypotensive, anticholinergic, or sedative effects. Use together cautiously.</a:t>
            </a:r>
            <a:endParaRPr lang="en-US" sz="750" dirty="0"/>
          </a:p>
        </p:txBody>
      </p:sp>
      <p:sp>
        <p:nvSpPr>
          <p:cNvPr id="87" name="Shape 85"/>
          <p:cNvSpPr/>
          <p:nvPr/>
        </p:nvSpPr>
        <p:spPr>
          <a:xfrm>
            <a:off x="0" y="4268419"/>
            <a:ext cx="9144000" cy="212141"/>
          </a:xfrm>
          <a:prstGeom prst="rect">
            <a:avLst/>
          </a:prstGeom>
          <a:solidFill>
            <a:srgbClr val="F4F6F8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109728" y="4268419"/>
            <a:ext cx="2029968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1A1A"/>
                </a:solidFill>
              </a:rPr>
              <a:t>Cimetidine</a:t>
            </a:r>
            <a:endParaRPr lang="en-US" sz="850" dirty="0"/>
          </a:p>
        </p:txBody>
      </p:sp>
      <p:sp>
        <p:nvSpPr>
          <p:cNvPr id="89" name="Shape 87"/>
          <p:cNvSpPr/>
          <p:nvPr/>
        </p:nvSpPr>
        <p:spPr>
          <a:xfrm>
            <a:off x="2176272" y="4295851"/>
            <a:ext cx="1856232" cy="157277"/>
          </a:xfrm>
          <a:prstGeom prst="rect">
            <a:avLst/>
          </a:prstGeom>
          <a:solidFill>
            <a:srgbClr val="E8F5F1"/>
          </a:solidFill>
          <a:ln w="12700">
            <a:solidFill>
              <a:srgbClr val="3A9B80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2231136" y="4268419"/>
            <a:ext cx="17647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b="1" dirty="0">
                <a:solidFill>
                  <a:srgbClr val="1B6B5A"/>
                </a:solidFill>
              </a:rPr>
              <a:t>↑ MAOI plasma levels</a:t>
            </a:r>
            <a:endParaRPr lang="en-US" sz="780" dirty="0"/>
          </a:p>
        </p:txBody>
      </p:sp>
      <p:sp>
        <p:nvSpPr>
          <p:cNvPr id="91" name="Text 89"/>
          <p:cNvSpPr/>
          <p:nvPr/>
        </p:nvSpPr>
        <p:spPr>
          <a:xfrm>
            <a:off x="4206240" y="4268419"/>
            <a:ext cx="4736592" cy="212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33333"/>
                </a:solidFill>
              </a:rPr>
              <a:t>May increase steady-state MAOI concentration. Reduce MAOI dose during cimetidine treatment.</a:t>
            </a:r>
            <a:endParaRPr lang="en-US" sz="750" dirty="0"/>
          </a:p>
        </p:txBody>
      </p:sp>
      <p:sp>
        <p:nvSpPr>
          <p:cNvPr id="92" name="Shape 90"/>
          <p:cNvSpPr/>
          <p:nvPr/>
        </p:nvSpPr>
        <p:spPr>
          <a:xfrm>
            <a:off x="109728" y="4503420"/>
            <a:ext cx="137160" cy="118872"/>
          </a:xfrm>
          <a:prstGeom prst="rect">
            <a:avLst/>
          </a:prstGeom>
          <a:solidFill>
            <a:srgbClr val="F3EDFB"/>
          </a:solidFill>
          <a:ln w="12700">
            <a:solidFill>
              <a:srgbClr val="9B6CC8"/>
            </a:solidFill>
            <a:prstDash val="solid"/>
          </a:ln>
        </p:spPr>
      </p:sp>
      <p:sp>
        <p:nvSpPr>
          <p:cNvPr id="93" name="Text 91"/>
          <p:cNvSpPr/>
          <p:nvPr/>
        </p:nvSpPr>
        <p:spPr>
          <a:xfrm>
            <a:off x="292608" y="4494276"/>
            <a:ext cx="20116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6B3FA0"/>
                </a:solidFill>
              </a:rPr>
              <a:t>Serotonin syndrome</a:t>
            </a:r>
            <a:endParaRPr lang="en-US" sz="750" dirty="0"/>
          </a:p>
        </p:txBody>
      </p:sp>
      <p:sp>
        <p:nvSpPr>
          <p:cNvPr id="94" name="Shape 92"/>
          <p:cNvSpPr/>
          <p:nvPr/>
        </p:nvSpPr>
        <p:spPr>
          <a:xfrm>
            <a:off x="2450592" y="4503420"/>
            <a:ext cx="137160" cy="118872"/>
          </a:xfrm>
          <a:prstGeom prst="rect">
            <a:avLst/>
          </a:prstGeom>
          <a:solidFill>
            <a:srgbClr val="FEF3E7"/>
          </a:solidFill>
          <a:ln w="12700">
            <a:solidFill>
              <a:srgbClr val="E07B20"/>
            </a:solidFill>
            <a:prstDash val="solid"/>
          </a:ln>
        </p:spPr>
      </p:sp>
      <p:sp>
        <p:nvSpPr>
          <p:cNvPr id="95" name="Text 93"/>
          <p:cNvSpPr/>
          <p:nvPr/>
        </p:nvSpPr>
        <p:spPr>
          <a:xfrm>
            <a:off x="2633472" y="4494276"/>
            <a:ext cx="20116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B95A00"/>
                </a:solidFill>
              </a:rPr>
              <a:t>Hypertensive crisis</a:t>
            </a:r>
            <a:endParaRPr lang="en-US" sz="750" dirty="0"/>
          </a:p>
        </p:txBody>
      </p:sp>
      <p:sp>
        <p:nvSpPr>
          <p:cNvPr id="96" name="Shape 94"/>
          <p:cNvSpPr/>
          <p:nvPr/>
        </p:nvSpPr>
        <p:spPr>
          <a:xfrm>
            <a:off x="4773168" y="4503420"/>
            <a:ext cx="137160" cy="118872"/>
          </a:xfrm>
          <a:prstGeom prst="rect">
            <a:avLst/>
          </a:prstGeom>
          <a:solidFill>
            <a:srgbClr val="FDEAEA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97" name="Text 95"/>
          <p:cNvSpPr/>
          <p:nvPr/>
        </p:nvSpPr>
        <p:spPr>
          <a:xfrm>
            <a:off x="4956048" y="4494276"/>
            <a:ext cx="20116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B81C1C"/>
                </a:solidFill>
              </a:rPr>
              <a:t>Both (highest risk)</a:t>
            </a:r>
            <a:endParaRPr lang="en-US" sz="750" dirty="0"/>
          </a:p>
        </p:txBody>
      </p:sp>
      <p:sp>
        <p:nvSpPr>
          <p:cNvPr id="98" name="Shape 96"/>
          <p:cNvSpPr/>
          <p:nvPr/>
        </p:nvSpPr>
        <p:spPr>
          <a:xfrm>
            <a:off x="6903720" y="4503420"/>
            <a:ext cx="137160" cy="118872"/>
          </a:xfrm>
          <a:prstGeom prst="rect">
            <a:avLst/>
          </a:prstGeom>
          <a:solidFill>
            <a:srgbClr val="E8F5F1"/>
          </a:solidFill>
          <a:ln w="12700">
            <a:solidFill>
              <a:srgbClr val="3A9B80"/>
            </a:solidFill>
            <a:prstDash val="solid"/>
          </a:ln>
        </p:spPr>
      </p:sp>
      <p:sp>
        <p:nvSpPr>
          <p:cNvPr id="99" name="Text 97"/>
          <p:cNvSpPr/>
          <p:nvPr/>
        </p:nvSpPr>
        <p:spPr>
          <a:xfrm>
            <a:off x="7086600" y="4494276"/>
            <a:ext cx="20116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B6B5A"/>
                </a:solidFill>
              </a:rPr>
              <a:t>Other serious interaction</a:t>
            </a:r>
            <a:endParaRPr lang="en-US" sz="750" dirty="0"/>
          </a:p>
        </p:txBody>
      </p:sp>
      <p:sp>
        <p:nvSpPr>
          <p:cNvPr id="100" name="Shape 98"/>
          <p:cNvSpPr/>
          <p:nvPr/>
        </p:nvSpPr>
        <p:spPr>
          <a:xfrm>
            <a:off x="0" y="4764024"/>
            <a:ext cx="9144000" cy="379476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101" name="Text 99"/>
          <p:cNvSpPr/>
          <p:nvPr/>
        </p:nvSpPr>
        <p:spPr>
          <a:xfrm>
            <a:off x="164592" y="4782312"/>
            <a:ext cx="8915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20" b="1" dirty="0">
                <a:solidFill>
                  <a:srgbClr val="FFD700"/>
                </a:solidFill>
              </a:rPr>
              <a:t>Reference: </a:t>
            </a:r>
            <a:r>
              <a:rPr lang="en-US" sz="820" dirty="0">
                <a:solidFill>
                  <a:srgbClr val="FFFFFF"/>
                </a:solidFill>
              </a:rPr>
              <a:t>Edinoff AN, Swinford CR, Odisho AS, et al. Clinically Relevant Drug Interactions with Monoamine Oxidase Inhibitors. </a:t>
            </a:r>
            <a:r>
              <a:rPr lang="en-US" sz="820" i="1" dirty="0">
                <a:solidFill>
                  <a:srgbClr val="FFFFFF"/>
                </a:solidFill>
              </a:rPr>
              <a:t>Health Psychol Res.</a:t>
            </a:r>
            <a:r>
              <a:rPr lang="en-US" sz="820" dirty="0">
                <a:solidFill>
                  <a:srgbClr val="FFFFFF"/>
                </a:solidFill>
              </a:rPr>
              <a:t> 2022;10(4):39576. doi:10.52965/001c.39576   |   </a:t>
            </a:r>
            <a:r>
              <a:rPr lang="en-US" sz="820" u="sng" dirty="0">
                <a:solidFill>
                  <a:srgbClr val="90CAF9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pmc.ncbi.nlm.nih.gov/articles/PMC9680847</a:t>
            </a:r>
            <a:endParaRPr lang="en-US" sz="820" dirty="0"/>
          </a:p>
        </p:txBody>
      </p:sp>
    </p:spTree>
    <p:extLst>
      <p:ext uri="{BB962C8B-B14F-4D97-AF65-F5344CB8AC3E}">
        <p14:creationId xmlns:p14="http://schemas.microsoft.com/office/powerpoint/2010/main" val="166622946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MAOIs — Medication List</a:t>
            </a:r>
            <a:endParaRPr lang="en-US" sz="2100" dirty="0"/>
          </a:p>
        </p:txBody>
      </p:sp>
      <p:graphicFrame>
        <p:nvGraphicFramePr>
          <p:cNvPr id="2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412038"/>
              </p:ext>
            </p:extLst>
          </p:nvPr>
        </p:nvGraphicFramePr>
        <p:xfrm>
          <a:off x="274320" y="1005840"/>
          <a:ext cx="8595360" cy="384048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80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Generic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Dose Range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Note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Isocarboxazid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(Marplan)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20–60 mg/day divided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Oldest MAOI; rarely used first-line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Phenelzine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(Nardil)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45–90 mg/day divided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Best evidence for atypical depression and social anxiety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Selegiline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(Emsam patch)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6–12 mg/24 hr patch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dietary restriction at 6 mg, but low-tyramine at 9mg and 12mg; transdermal = less GI SE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Tranylcypromine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(Parnate)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30–60 mg/day divided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Stimulant-like; insomnia common; fastest onset of MAOIs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621226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2A7B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0A50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05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55448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Benzodiazepines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28346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GABAergic Anxiolytics &amp; Sedatives</a:t>
            </a:r>
            <a:endParaRPr lang="en-US" sz="1800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4  —  1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Xanax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015468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4  —  1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Xanax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Alprazolam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908090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1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Zoloft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250385346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Alprazolam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(Xanax)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0.75–4 mg/day divided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Immediate-release dosed TID–QID; XR formulation available for panic disorder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Short-acting — rapid onset; high potency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lipophilicity; fast CNS penetration; frequently prescribed for panic and anxiety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Warning: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dependence risk — </a:t>
            </a:r>
            <a:r>
              <a:rPr lang="en-US" sz="1400" b="1" u="sng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ideal for chronic use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Interdose withdrawal common; rebound anxiety; taper mandatory to avoid seizures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01511204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4  —  2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Ativan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48828946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4  —  2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Ativan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Lorazepam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5925196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Lorazepam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(Ativan)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1–10 mg/day divided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Usual 0.5–2 mg BID–TID; IV/IM available for acute use and status epilepticus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Advantage: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LOT — safe in hepatic impairment; IV available for status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L-O-T (Lorazepam, Oxazepam, Temazepam) = no active metabolites; direct glucuronidation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Propylene glycol toxicity risk with prolonged IV infusion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for metabolic acidosis with high-dose IV; still carries dependence risk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103050077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4  —  3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Klonopin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580226057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4  —  3 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Klonopin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Clonazepam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914385289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Clonazepam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(Klonopin)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0.5–4 mg/day divided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0.25–0.5 mg BID; ODT (orally disintegrating) formulation available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Indications: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 half-life — panic disorder + seizure disorders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Half-life 18–50 hrs; stable blood levels; preferred when consistent coverage needed</a:t>
            </a:r>
            <a:endParaRPr lang="en-US" sz="12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Sedation and cognitive effects — caution with long-term use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Dependence develops with regular use; taper slowly to avoid withdrawal seizures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18389170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4  —  4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Valium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666161447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4  —  5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Valium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Diazepam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50144146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Diazepam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(Valium)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4–40 mg/day divided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long half-life (20–100 hrs) plus active metabolites; dosing frequency flexible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long half-life — muscle relaxant + alcohol withdrawal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 formulation for status epilepticus; rectal gel (Diastat) for acute seizures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</a:t>
            </a:r>
            <a:r>
              <a:rPr lang="en-US" sz="1400" b="1" u="sng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accumulation</a:t>
            </a: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avoid in elderly and liver disease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metabolites (desmethyldiazepam, oxazepam); not in Beers Criteria safe list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14324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1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Zoloft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Sertraline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98734976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4  —  6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Librium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106899513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4  </a:t>
            </a:r>
            <a:r>
              <a:rPr lang="en-US" sz="2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27 of 27  ✓  </a:t>
            </a: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Librium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Chlordiazepoxide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064225750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Chlordiazepoxide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(Librium)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15–100 mg/day divided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doses for alcohol withdrawal protocols; lower doses for anxiety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Indication: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Long-acting — gold standard for alcohol withdrawal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benzodiazepine synthesized; long half-life provides self-tapering effect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Accumulation risk in elderly and hepatic impairment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metabolites extend duration; use with caution in liver disease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02040460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4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Benzodiazepines — Mechanism &amp; Clinical Use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4114800" cy="347472"/>
          </a:xfrm>
          <a:prstGeom prst="rect">
            <a:avLst/>
          </a:prstGeom>
          <a:solidFill>
            <a:srgbClr val="2A7B9B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2412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 &amp; Pharmacology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" y="1463040"/>
            <a:ext cx="38404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Positive allosteric modulators at GABA-A receptors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 frequency of Cl⁻ channel opening (vs. barbiturates: duration)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Anxiolytic, hypnotic, anticonvulsant, muscle relaxant properties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Classified by half-life: short (triazolam), intermediate (lorazepam), long (diazepam, clonazepam)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754880" y="100584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05840"/>
            <a:ext cx="4114800" cy="347472"/>
          </a:xfrm>
          <a:prstGeom prst="rect">
            <a:avLst/>
          </a:prstGeom>
          <a:solidFill>
            <a:srgbClr val="F0A500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0" y="102412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Considerations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463040"/>
            <a:ext cx="38404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Short-term use strongly preferred — tolerance and dependence risk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abruptly discontinue — seizure risk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Caution in elderly (Beers Criteria), respiratory disease, substance use history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LOT acronym for liver metabolism (Lorazepam, Oxazepam, Temazepam → only glucuronidation → safe in liver disease)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Paradoxical disinhibition — especially in children and elderly</a:t>
            </a:r>
            <a:endParaRPr lang="en-US" sz="1600" dirty="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4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Benzodiazepines — Medication List</a:t>
            </a:r>
            <a:endParaRPr lang="en-US" sz="2100" dirty="0"/>
          </a:p>
        </p:txBody>
      </p:sp>
      <p:graphicFrame>
        <p:nvGraphicFramePr>
          <p:cNvPr id="2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05840"/>
          <a:ext cx="8595360" cy="384048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Generic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Dose Range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Note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Alprazolam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(Xanax)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0.75–4 mg/day divided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Short-acting; high dependence risk; not ideal for chronic use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Chlordiazepoxide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(Librium)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15–100 mg/day divided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Long-acting; gold standard for alcohol withdrawal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Clonazepam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(Klonopin)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0.5–4 mg/day divided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Long half-life; used for panic disorder and seizures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Diazepam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(Valium)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4–40 mg/day divided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Very long half-life; muscle relaxant; alcohol withdrawal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Lorazepam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(Ativan)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1–10 mg/day divided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LOT — safe in hepatic impairment; IV available for status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Oxazepam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(Serax)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30–120 mg/day divided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LOT — safest in elderly and liver disease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Temazepam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(Restoril)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7.5–30 mg qhs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LOT — approved for sleep; intermediate half-life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Shape 2"/>
          <p:cNvSpPr/>
          <p:nvPr/>
        </p:nvSpPr>
        <p:spPr>
          <a:xfrm>
            <a:off x="411480" y="1234440"/>
            <a:ext cx="960120" cy="960120"/>
          </a:xfrm>
          <a:prstGeom prst="rect">
            <a:avLst/>
          </a:prstGeom>
          <a:solidFill>
            <a:srgbClr val="F0A030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234440"/>
            <a:ext cx="960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#3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11480" y="2331720"/>
            <a:ext cx="8321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That Class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Vignettes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11480" y="376732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case — name class, agent, and monitoring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320040" y="109728"/>
            <a:ext cx="8503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ACTIVITY  •  GAME 2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4407408"/>
            <a:ext cx="256032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11480" y="4407408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Lectures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19092021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1 — Pain + Depression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That Class  •  Discuss in pairs for 60 seconds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83464" y="1042416"/>
            <a:ext cx="8503920" cy="30175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" y="1404567"/>
            <a:ext cx="822960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45-year-old woman with recurrent MDD, fibromyalgia, and stress urinary incontinence. Concerned about weight gain. No liver disease. What drug class and agent would you choose?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20040" y="4187952"/>
            <a:ext cx="2761488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4187952"/>
            <a:ext cx="2761488" cy="128016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0" name="Text 8"/>
          <p:cNvSpPr/>
          <p:nvPr/>
        </p:nvSpPr>
        <p:spPr>
          <a:xfrm>
            <a:off x="384048" y="4206240"/>
            <a:ext cx="26334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🤔  What DRUG CLASS?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172968" y="4187952"/>
            <a:ext cx="2761488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72968" y="4187952"/>
            <a:ext cx="2761488" cy="128016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3" name="Text 11"/>
          <p:cNvSpPr/>
          <p:nvPr/>
        </p:nvSpPr>
        <p:spPr>
          <a:xfrm>
            <a:off x="3236976" y="4206240"/>
            <a:ext cx="26334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💊  What SPECIFIC AGENT and why?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025896" y="4187952"/>
            <a:ext cx="2761488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25896" y="4187952"/>
            <a:ext cx="2761488" cy="128016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6" name="Text 14"/>
          <p:cNvSpPr/>
          <p:nvPr/>
        </p:nvSpPr>
        <p:spPr>
          <a:xfrm>
            <a:off x="6089904" y="4206240"/>
            <a:ext cx="26334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What MONITORING or warnings?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430868185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1 Answer — Case 1 — Pain + Depression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That Class  •  Answer Reveal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850392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005840"/>
            <a:ext cx="1051560" cy="658368"/>
          </a:xfrm>
          <a:prstGeom prst="rect">
            <a:avLst/>
          </a:prstGeom>
          <a:solidFill>
            <a:srgbClr val="2A7B9B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" y="1005840"/>
            <a:ext cx="1051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463040" y="1024128"/>
            <a:ext cx="7223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A7B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320040" y="1755648"/>
            <a:ext cx="8503920" cy="658368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755648"/>
            <a:ext cx="1051560" cy="65836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2" name="Text 10"/>
          <p:cNvSpPr/>
          <p:nvPr/>
        </p:nvSpPr>
        <p:spPr>
          <a:xfrm>
            <a:off x="320040" y="1755648"/>
            <a:ext cx="1051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AGENT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463040" y="1773936"/>
            <a:ext cx="7223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Duloxetine (Cymbalta) 40–120 mg/day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20040" y="2505456"/>
            <a:ext cx="85039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505456"/>
            <a:ext cx="1051560" cy="109728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6" name="Text 14"/>
          <p:cNvSpPr/>
          <p:nvPr/>
        </p:nvSpPr>
        <p:spPr>
          <a:xfrm>
            <a:off x="320040" y="2505456"/>
            <a:ext cx="1051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463040" y="2542032"/>
            <a:ext cx="72237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 NE+5HT covers MDD + neuropathic pain + stress incontinence. Weight-neutral compared to TCAs.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20040" y="3694176"/>
            <a:ext cx="8503920" cy="109728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0040" y="3694176"/>
            <a:ext cx="1051560" cy="109728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20" name="Text 18"/>
          <p:cNvSpPr/>
          <p:nvPr/>
        </p:nvSpPr>
        <p:spPr>
          <a:xfrm>
            <a:off x="320040" y="3694176"/>
            <a:ext cx="1051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MONITOR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463040" y="3730752"/>
            <a:ext cx="72237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LFTs at baseline (hepatotoxicity risk). Blood pressure (NE component). GI side effects early on — take with food.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07978897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2 — Treatment-Resistant, Atypical Features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That Class  •  Discuss in pairs for 60 seconds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015465"/>
            <a:ext cx="8503920" cy="30175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" y="1289304"/>
            <a:ext cx="822960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62-year-old man with treatment-resistant atypical depression — leaden paralysis, hypersomnia, mood reactivity, rejection sensitivity. Failed 3 SSRIs and 2 SNRIs. Travels frequently for work — dietary restrictions are very difficult.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20040" y="4187952"/>
            <a:ext cx="2761488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4187952"/>
            <a:ext cx="2761488" cy="128016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0" name="Text 8"/>
          <p:cNvSpPr/>
          <p:nvPr/>
        </p:nvSpPr>
        <p:spPr>
          <a:xfrm>
            <a:off x="384048" y="4206240"/>
            <a:ext cx="26334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🤔  What DRUG CLASS?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172968" y="4187952"/>
            <a:ext cx="2761488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72968" y="4187952"/>
            <a:ext cx="2761488" cy="128016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3" name="Text 11"/>
          <p:cNvSpPr/>
          <p:nvPr/>
        </p:nvSpPr>
        <p:spPr>
          <a:xfrm>
            <a:off x="3236976" y="4206240"/>
            <a:ext cx="26334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💊  What SPECIFIC AGENT and why?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025896" y="4187952"/>
            <a:ext cx="2761488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25896" y="4187952"/>
            <a:ext cx="2761488" cy="128016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6" name="Text 14"/>
          <p:cNvSpPr/>
          <p:nvPr/>
        </p:nvSpPr>
        <p:spPr>
          <a:xfrm>
            <a:off x="6089904" y="4206240"/>
            <a:ext cx="26334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What MONITORING or warnings?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337888161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2 Answer — Case 2 — Treatment-Resistant, Atypical Features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That Class  •  Answer Reveal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850392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005840"/>
            <a:ext cx="1051560" cy="658368"/>
          </a:xfrm>
          <a:prstGeom prst="rect">
            <a:avLst/>
          </a:prstGeom>
          <a:solidFill>
            <a:srgbClr val="2A7B9B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" y="1005840"/>
            <a:ext cx="1051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463040" y="1024128"/>
            <a:ext cx="7223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A7B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320040" y="1755648"/>
            <a:ext cx="8503920" cy="658368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755648"/>
            <a:ext cx="1051560" cy="65836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2" name="Text 10"/>
          <p:cNvSpPr/>
          <p:nvPr/>
        </p:nvSpPr>
        <p:spPr>
          <a:xfrm>
            <a:off x="320040" y="1755648"/>
            <a:ext cx="1051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AGENT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463040" y="1773936"/>
            <a:ext cx="7223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Selegiline transdermal patch (Emsam) 6 mg/24 hr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20040" y="2505456"/>
            <a:ext cx="85039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505456"/>
            <a:ext cx="1051560" cy="109728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6" name="Text 14"/>
          <p:cNvSpPr/>
          <p:nvPr/>
        </p:nvSpPr>
        <p:spPr>
          <a:xfrm>
            <a:off x="320040" y="2505456"/>
            <a:ext cx="1051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463040" y="2542032"/>
            <a:ext cx="72237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Lowest tyramine dietary restriction at the 6 mg dose. Transdermal avoids first-pass GI tyramine metabolism. Best evidence for atypical depression features.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20040" y="3694176"/>
            <a:ext cx="8503920" cy="109728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0040" y="3694176"/>
            <a:ext cx="1051560" cy="109728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20" name="Text 18"/>
          <p:cNvSpPr/>
          <p:nvPr/>
        </p:nvSpPr>
        <p:spPr>
          <a:xfrm>
            <a:off x="320040" y="3694176"/>
            <a:ext cx="1051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MONITOR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463040" y="3730752"/>
            <a:ext cx="72237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Drug interactions critical: no SSRIs/SNRIs/meperidine/tramadol. At 9–12 mg, full tyramine diet required. 14-day washout before any serotonergic agent.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24697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Sertraline — Important Facts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(Zoloft)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50–200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50 mg; broad dosing range; flexible across indications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 Indications: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Broadest FDA indications of any SSRI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MDD, OCD, PTSD, Panic disorder, PMDD, Social anxiety disorder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224204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20" name="Shape 16"/>
          <p:cNvSpPr/>
          <p:nvPr/>
        </p:nvSpPr>
        <p:spPr>
          <a:xfrm>
            <a:off x="365760" y="3566160"/>
            <a:ext cx="64008" cy="1224204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Notes: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9776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preferred in cardiac patients, breastfeeding mothers, OCD at high doses</a:t>
            </a:r>
            <a:endParaRPr lang="en-US" dirty="0"/>
          </a:p>
        </p:txBody>
      </p:sp>
      <p:sp>
        <p:nvSpPr>
          <p:cNvPr id="25" name="Text 20"/>
          <p:cNvSpPr/>
          <p:nvPr/>
        </p:nvSpPr>
        <p:spPr>
          <a:xfrm>
            <a:off x="1170432" y="4382569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studied SSRI post-MI; good safety profile; minimal QTc effect, least breastmilk transmission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04837112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3 — Case 3 — OCD, TCA-Territory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That Class  •  Discuss in pairs for 60 seconds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8503920" cy="30175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" y="1380744"/>
            <a:ext cx="822960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28-year-old woman with MDD and severe OCD. Failed fluoxetine and sertraline at maximum doses. No seizure history. She is asking about the most effective OCD medication available.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20040" y="4187952"/>
            <a:ext cx="2761488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4187952"/>
            <a:ext cx="2761488" cy="128016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0" name="Text 8"/>
          <p:cNvSpPr/>
          <p:nvPr/>
        </p:nvSpPr>
        <p:spPr>
          <a:xfrm>
            <a:off x="384048" y="4206240"/>
            <a:ext cx="26334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🤔  What DRUG CLASS?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172968" y="4187952"/>
            <a:ext cx="2761488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72968" y="4187952"/>
            <a:ext cx="2761488" cy="128016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3" name="Text 11"/>
          <p:cNvSpPr/>
          <p:nvPr/>
        </p:nvSpPr>
        <p:spPr>
          <a:xfrm>
            <a:off x="3236976" y="4206240"/>
            <a:ext cx="26334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💊  What SPECIFIC AGENT and why?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025896" y="4187952"/>
            <a:ext cx="2761488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25896" y="4187952"/>
            <a:ext cx="2761488" cy="128016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6" name="Text 14"/>
          <p:cNvSpPr/>
          <p:nvPr/>
        </p:nvSpPr>
        <p:spPr>
          <a:xfrm>
            <a:off x="6089904" y="4206240"/>
            <a:ext cx="26334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What MONITORING or warnings?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570816265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3 Answer — Case 3 — OCD, TCA-Territory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That Class  •  Answer Reveal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850392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005840"/>
            <a:ext cx="1051560" cy="658368"/>
          </a:xfrm>
          <a:prstGeom prst="rect">
            <a:avLst/>
          </a:prstGeom>
          <a:solidFill>
            <a:srgbClr val="2A7B9B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" y="1005840"/>
            <a:ext cx="1051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463040" y="1024128"/>
            <a:ext cx="7223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A7B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320040" y="1755648"/>
            <a:ext cx="8503920" cy="658368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755648"/>
            <a:ext cx="1051560" cy="65836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2" name="Text 10"/>
          <p:cNvSpPr/>
          <p:nvPr/>
        </p:nvSpPr>
        <p:spPr>
          <a:xfrm>
            <a:off x="320040" y="1755648"/>
            <a:ext cx="1051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AGENT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463040" y="1773936"/>
            <a:ext cx="7223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Clomipramine (Anafranil) 100–250 mg/day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20040" y="2505456"/>
            <a:ext cx="85039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505456"/>
            <a:ext cx="1051560" cy="109728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16" name="Text 14"/>
          <p:cNvSpPr/>
          <p:nvPr/>
        </p:nvSpPr>
        <p:spPr>
          <a:xfrm>
            <a:off x="320040" y="2505456"/>
            <a:ext cx="1051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463040" y="2542032"/>
            <a:ext cx="72237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 standard pharmacotherapy for OCD — only FDA-approved TCA for OCD. 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20040" y="3694176"/>
            <a:ext cx="8503920" cy="109728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0040" y="3694176"/>
            <a:ext cx="1051560" cy="109728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20" name="Text 18"/>
          <p:cNvSpPr/>
          <p:nvPr/>
        </p:nvSpPr>
        <p:spPr>
          <a:xfrm>
            <a:off x="320040" y="3694176"/>
            <a:ext cx="1051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MONITOR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463040" y="3730752"/>
            <a:ext cx="72237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ECG (QRS/QTc). TCA blood level. Anticholinergic burden. Lethal in overdose — safety assessment required.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39255022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Shape 2"/>
          <p:cNvSpPr/>
          <p:nvPr/>
        </p:nvSpPr>
        <p:spPr>
          <a:xfrm>
            <a:off x="411480" y="1234440"/>
            <a:ext cx="960120" cy="960120"/>
          </a:xfrm>
          <a:prstGeom prst="rect">
            <a:avLst/>
          </a:prstGeom>
          <a:solidFill>
            <a:srgbClr val="F0A030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234440"/>
            <a:ext cx="960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cs typeface="Arial Black" pitchFamily="34" charset="-120"/>
              </a:rPr>
              <a:t>Rx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11480" y="2331720"/>
            <a:ext cx="8321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What’s Wrong with This Prescription? 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11480" y="376732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case — identify the problem and remedy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320040" y="109728"/>
            <a:ext cx="8503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ACTIVITY  •  GAME 2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4407408"/>
            <a:ext cx="256032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11480" y="4407408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 we go!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14872173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Wrong With This Prescription?  •  Discuss for 60 seconds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31520" y="1024128"/>
            <a:ext cx="76809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31520" y="1024128"/>
            <a:ext cx="7680960" cy="38404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024128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PRESCRIPTION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1481328"/>
            <a:ext cx="74066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Patient: Mary T., 38F  •  Dx: TRD  •  Current meds: Fluoxetine 40 mg/day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Plan: Discontinue Prozac TODAY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Rx: Phenelzine (Nardil) 30 mg TID — START TOMORROW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320040" y="4005072"/>
            <a:ext cx="8503920" cy="749808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02920" y="4023360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  What is wrong here? Why is this dangerous? How would you fix it?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524747589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Answer — MAOI Washout — Fluoxetine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Wrong With This Prescription?  •  Answer Reveal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024128"/>
            <a:ext cx="8503920" cy="1828800"/>
          </a:xfrm>
          <a:prstGeom prst="rect">
            <a:avLst/>
          </a:prstGeom>
          <a:solidFill>
            <a:srgbClr val="FFF0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024128"/>
            <a:ext cx="8503920" cy="36576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02412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THE ERROR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1463040"/>
            <a:ext cx="822960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WASHOUT ERROR: Fluoxetine has a 4–6 day half-life and its active metabolite norfluoxetine lasts ~2 weeks. Starting an MAOI the day after stopping fluoxetine risks life-threatening SEROTONIN toxicity.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320040" y="2944368"/>
            <a:ext cx="8503920" cy="182880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2944368"/>
            <a:ext cx="8503920" cy="365760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294436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THE FIX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" y="3383280"/>
            <a:ext cx="822960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fluoxetine → wait MINIMUM 5 FULL WEEKS → then initiate phenelzine. This is the longest washout required of any SSRI due to fluoxetine's unique pharmacokinetics.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9033685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56032" y="0"/>
            <a:ext cx="86319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wrong with this prescription?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658368"/>
          </a:xfrm>
          <a:prstGeom prst="rect">
            <a:avLst/>
          </a:prstGeom>
          <a:solidFill>
            <a:srgbClr val="F0F4F8"/>
          </a:solidFill>
          <a:ln w="12700">
            <a:solidFill>
              <a:srgbClr val="F0F4F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56032" y="566928"/>
            <a:ext cx="86319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Patricia, 58   |   Dx: MDD + GAD   |   PMH: Breast cancer on tamoxifen, GI bleed 18 months ago   |   Meds: Ibuprofen 400 mg TID, lisinopril   |   Recent Na: 128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1225296"/>
            <a:ext cx="9144000" cy="57988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1225296"/>
            <a:ext cx="36576" cy="579882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" y="1225296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Antidepressant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975104" y="1225296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Paroxetine (Paxil) 20 mg daily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0" y="1805178"/>
            <a:ext cx="9144000" cy="579882"/>
          </a:xfrm>
          <a:prstGeom prst="rect">
            <a:avLst/>
          </a:prstGeom>
          <a:solidFill>
            <a:srgbClr val="F7F9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805178"/>
            <a:ext cx="36576" cy="579882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1805178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 protection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975104" y="1805178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PPI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0" y="2385060"/>
            <a:ext cx="9144000" cy="57988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2385060"/>
            <a:ext cx="36576" cy="579882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6032" y="2385060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Sodium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975104" y="2385060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128 — recheck in 3 months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0" y="2964942"/>
            <a:ext cx="9144000" cy="579882"/>
          </a:xfrm>
          <a:prstGeom prst="rect">
            <a:avLst/>
          </a:prstGeom>
          <a:solidFill>
            <a:srgbClr val="F7F9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2964942"/>
            <a:ext cx="36576" cy="579882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6032" y="2964942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Tamoxifen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975104" y="2964942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Taken with paroxetine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0" y="3544824"/>
            <a:ext cx="9144000" cy="57988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3544824"/>
            <a:ext cx="36576" cy="579882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56032" y="3544824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Ibuprofen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975104" y="3544824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 TID for arthritis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0" y="4124706"/>
            <a:ext cx="9144000" cy="579882"/>
          </a:xfrm>
          <a:prstGeom prst="rect">
            <a:avLst/>
          </a:prstGeom>
          <a:solidFill>
            <a:srgbClr val="F7F9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0" y="4124706"/>
            <a:ext cx="36576" cy="579882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56032" y="4124706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1975104" y="4124706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in 6 weeks</a:t>
            </a:r>
            <a:endParaRPr lang="en-US" sz="1500" dirty="0"/>
          </a:p>
        </p:txBody>
      </p:sp>
      <p:sp>
        <p:nvSpPr>
          <p:cNvPr id="30" name="Shape 28"/>
          <p:cNvSpPr/>
          <p:nvPr/>
        </p:nvSpPr>
        <p:spPr>
          <a:xfrm>
            <a:off x="256032" y="4759452"/>
            <a:ext cx="8631936" cy="347472"/>
          </a:xfrm>
          <a:prstGeom prst="rect">
            <a:avLst/>
          </a:prstGeom>
          <a:solidFill>
            <a:srgbClr val="EBF2FA"/>
          </a:solidFill>
          <a:ln w="12700">
            <a:solidFill>
              <a:srgbClr val="A8C4E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93192" y="4759452"/>
            <a:ext cx="83576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all the errors — discuss with the person next to you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889846073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C447C"/>
          </a:solidFill>
          <a:ln w="12700">
            <a:solidFill>
              <a:srgbClr val="0C447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" y="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</a:rPr>
              <a:t>Answers: Paroxetine (Paxil)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7086600" y="91440"/>
            <a:ext cx="1920240" cy="36576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086600" y="914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Paroxetine / SSRIs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0" y="548640"/>
            <a:ext cx="9144000" cy="320040"/>
          </a:xfrm>
          <a:prstGeom prst="rect">
            <a:avLst/>
          </a:prstGeom>
          <a:solidFill>
            <a:srgbClr val="E8EEF5"/>
          </a:solidFill>
          <a:ln w="12700">
            <a:solidFill>
              <a:srgbClr val="D0DA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548640"/>
            <a:ext cx="8823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60"/>
                </a:solidFill>
              </a:rPr>
              <a:t>Patricia, 58  |  Dx: MDD + GAD  |  PMH: Breast cancer on tamoxifen, GI bleed 18 months ago  |  Meds: Ibuprofen 400 mg TID, lisinopril  |  Recent Na: 128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3291840" cy="237744"/>
          </a:xfrm>
          <a:prstGeom prst="rect">
            <a:avLst/>
          </a:prstGeom>
          <a:solidFill>
            <a:srgbClr val="E0E6F0"/>
          </a:solidFill>
          <a:ln w="12700">
            <a:solidFill>
              <a:srgbClr val="C8D4E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37744" y="859536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F3460"/>
                </a:solidFill>
              </a:rPr>
              <a:t>Prescription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1115568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" y="1115568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19456" y="1115568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Antidepressant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1271016" y="1115568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Paroxetine (Paxil) 20 mg daily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164592" y="1540764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64592" y="1540764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9456" y="1540764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GI protection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1271016" y="1540764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No PPI — bleed was &gt;1 year ago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164592" y="1965960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64592" y="1965960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19456" y="1965960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Sodium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271016" y="1965960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Na 128 — recheck in 3 months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164592" y="2391156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64592" y="2391156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19456" y="2391156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Tamoxifen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1271016" y="2391156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No interaction with paroxetine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64592" y="2816352"/>
            <a:ext cx="3291840" cy="397764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64592" y="2816352"/>
            <a:ext cx="1051560" cy="397764"/>
          </a:xfrm>
          <a:prstGeom prst="rect">
            <a:avLst/>
          </a:prstGeom>
          <a:solidFill>
            <a:srgbClr val="F0F0F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19456" y="2816352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Ibuprofen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271016" y="2816352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A7A2A"/>
                </a:solidFill>
              </a:rPr>
              <a:t>✓  Continue TID for arthritis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164592" y="3241548"/>
            <a:ext cx="3291840" cy="397764"/>
          </a:xfrm>
          <a:prstGeom prst="rect">
            <a:avLst/>
          </a:prstGeom>
          <a:solidFill>
            <a:srgbClr val="FAFAFA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64592" y="3241548"/>
            <a:ext cx="1051560" cy="397764"/>
          </a:xfrm>
          <a:prstGeom prst="rect">
            <a:avLst/>
          </a:prstGeom>
          <a:solidFill>
            <a:srgbClr val="F0F0F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19456" y="3241548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Follow-up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1271016" y="3241548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A7A2A"/>
                </a:solidFill>
              </a:rPr>
              <a:t>✓  Return in 6 weeks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3749040" y="859536"/>
            <a:ext cx="5212080" cy="23774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840480" y="859536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791F1F"/>
                </a:solidFill>
              </a:rPr>
              <a:t>Errors &amp; corrections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749040" y="1115568"/>
            <a:ext cx="5212080" cy="872109"/>
          </a:xfrm>
          <a:prstGeom prst="rect">
            <a:avLst/>
          </a:prstGeom>
          <a:solidFill>
            <a:srgbClr val="FFF8E6"/>
          </a:solidFill>
          <a:ln w="12700">
            <a:solidFill>
              <a:srgbClr val="BA751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749040" y="1115568"/>
            <a:ext cx="54864" cy="872109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858768" y="1179576"/>
            <a:ext cx="219456" cy="219456"/>
          </a:xfrm>
          <a:prstGeom prst="ellipse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58768" y="1179576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151376" y="1170432"/>
            <a:ext cx="4709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12402"/>
                </a:solidFill>
              </a:rPr>
              <a:t>Paroxetine + tamoxifen — dangerous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4151376" y="1362456"/>
            <a:ext cx="4709160" cy="579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</a:rPr>
              <a:t>Paroxetine is a potent CYP2D6 inhibitor. Tamoxifen requires CYP2D6 to convert to its active metabolite endoxifen. Paroxetine essentially deactivates tamoxifen. Use citalopram, escitalopram, or venlafaxine instead.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3749040" y="2042541"/>
            <a:ext cx="5212080" cy="872109"/>
          </a:xfrm>
          <a:prstGeom prst="rect">
            <a:avLst/>
          </a:prstGeom>
          <a:solidFill>
            <a:srgbClr val="FFF8E6"/>
          </a:solidFill>
          <a:ln w="12700">
            <a:solidFill>
              <a:srgbClr val="BA751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749040" y="2042541"/>
            <a:ext cx="54864" cy="872109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858768" y="2106549"/>
            <a:ext cx="219456" cy="219456"/>
          </a:xfrm>
          <a:prstGeom prst="ellipse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858768" y="2106549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151376" y="2097405"/>
            <a:ext cx="4709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12402"/>
                </a:solidFill>
              </a:rPr>
              <a:t>PPI is required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4151376" y="2289429"/>
            <a:ext cx="4709160" cy="579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</a:rPr>
              <a:t>SSRI + regular NSAIDs with a prior GI bleed history is high risk (NNH ~106/yr just for SSRI + NSAID in patients &gt;50). A PPI must be added. Consider switching ibuprofen to acetaminophen.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3749040" y="2969514"/>
            <a:ext cx="5212080" cy="872109"/>
          </a:xfrm>
          <a:prstGeom prst="rect">
            <a:avLst/>
          </a:prstGeom>
          <a:solidFill>
            <a:srgbClr val="FFF8E6"/>
          </a:solidFill>
          <a:ln w="12700">
            <a:solidFill>
              <a:srgbClr val="BA751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3749040" y="2969514"/>
            <a:ext cx="54864" cy="872109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3858768" y="3033522"/>
            <a:ext cx="219456" cy="219456"/>
          </a:xfrm>
          <a:prstGeom prst="ellipse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858768" y="303352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4151376" y="3024378"/>
            <a:ext cx="4709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12402"/>
                </a:solidFill>
              </a:rPr>
              <a:t>Na 128 — SSRIs cause SIADH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4151376" y="3216402"/>
            <a:ext cx="4709160" cy="579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</a:rPr>
              <a:t>SSRIs cause SIADH especially in the elderly. Adding an SSRI risks a further dangerous sodium drop. Bupropion (no convincing SIADH cases) or mirtazapine are safer choices here.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3749040" y="3896487"/>
            <a:ext cx="5212080" cy="872109"/>
          </a:xfrm>
          <a:prstGeom prst="rect">
            <a:avLst/>
          </a:prstGeom>
          <a:solidFill>
            <a:srgbClr val="FFF8E6"/>
          </a:solidFill>
          <a:ln w="12700">
            <a:solidFill>
              <a:srgbClr val="BA751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5" name="Shape 53"/>
          <p:cNvSpPr/>
          <p:nvPr/>
        </p:nvSpPr>
        <p:spPr>
          <a:xfrm>
            <a:off x="3749040" y="3896487"/>
            <a:ext cx="54864" cy="872109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858768" y="3960495"/>
            <a:ext cx="219456" cy="219456"/>
          </a:xfrm>
          <a:prstGeom prst="ellipse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858768" y="3960495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4151376" y="3951351"/>
            <a:ext cx="4709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12402"/>
                </a:solidFill>
              </a:rPr>
              <a:t>Wrong SSRI choice regardless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4151376" y="4143375"/>
            <a:ext cx="4709160" cy="579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</a:rPr>
              <a:t>Paroxetine has the highest anticholinergic burden, worst discontinuation syndrome, shortest half-life, and is on the AGS Beers Criteria for elderly. Better choices: escitalopram or sertraline.</a:t>
            </a:r>
            <a:endParaRPr lang="en-US" sz="1200" dirty="0"/>
          </a:p>
        </p:txBody>
      </p:sp>
      <p:sp>
        <p:nvSpPr>
          <p:cNvPr id="60" name="Text 58"/>
          <p:cNvSpPr/>
          <p:nvPr/>
        </p:nvSpPr>
        <p:spPr>
          <a:xfrm>
            <a:off x="0" y="5093208"/>
            <a:ext cx="90525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AAAAAA"/>
                </a:solidFill>
              </a:rPr>
              <a:t>Jennifer Reid, MD  |  jenniferreidmd.com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428928623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5C3A00"/>
          </a:solidFill>
          <a:ln w="12700">
            <a:solidFill>
              <a:srgbClr val="5C3A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56032" y="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wrong with this prescription?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223760" y="109728"/>
            <a:ext cx="1664208" cy="347472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223760" y="109728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Bupropion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0" y="566928"/>
            <a:ext cx="9144000" cy="658368"/>
          </a:xfrm>
          <a:prstGeom prst="rect">
            <a:avLst/>
          </a:prstGeom>
          <a:solidFill>
            <a:srgbClr val="F0F4F8"/>
          </a:solidFill>
          <a:ln w="12700">
            <a:solidFill>
              <a:srgbClr val="F0F4F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56032" y="566928"/>
            <a:ext cx="86319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Sarah, 29   |   Dx: MDD with low energy, hypersomnia   |   PMH: Bulimia nervosa (partial remission), weekend alcohol binging   |   Meds: Clopidogrel (Plavix) for cardiac stent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0" y="1225296"/>
            <a:ext cx="9144000" cy="57988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1225296"/>
            <a:ext cx="36576" cy="579882"/>
          </a:xfrm>
          <a:prstGeom prst="rect">
            <a:avLst/>
          </a:prstGeom>
          <a:solidFill>
            <a:srgbClr val="5C3A00"/>
          </a:solidFill>
          <a:ln w="12700">
            <a:solidFill>
              <a:srgbClr val="5C3A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6032" y="1225296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975104" y="1225296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Bupropion XL 300 mg daily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0" y="1805178"/>
            <a:ext cx="9144000" cy="579882"/>
          </a:xfrm>
          <a:prstGeom prst="rect">
            <a:avLst/>
          </a:prstGeom>
          <a:solidFill>
            <a:srgbClr val="F7F9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1805178"/>
            <a:ext cx="36576" cy="579882"/>
          </a:xfrm>
          <a:prstGeom prst="rect">
            <a:avLst/>
          </a:prstGeom>
          <a:solidFill>
            <a:srgbClr val="5C3A00"/>
          </a:solidFill>
          <a:ln w="12700">
            <a:solidFill>
              <a:srgbClr val="5C3A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6032" y="1805178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975104" y="1805178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Atypical MDD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0" y="2385060"/>
            <a:ext cx="9144000" cy="57988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2385060"/>
            <a:ext cx="36576" cy="579882"/>
          </a:xfrm>
          <a:prstGeom prst="rect">
            <a:avLst/>
          </a:prstGeom>
          <a:solidFill>
            <a:srgbClr val="5C3A00"/>
          </a:solidFill>
          <a:ln w="12700">
            <a:solidFill>
              <a:srgbClr val="5C3A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6032" y="2385060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Bulimia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975104" y="2385060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 remission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0" y="2964942"/>
            <a:ext cx="9144000" cy="579882"/>
          </a:xfrm>
          <a:prstGeom prst="rect">
            <a:avLst/>
          </a:prstGeom>
          <a:solidFill>
            <a:srgbClr val="F7F9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2964942"/>
            <a:ext cx="36576" cy="579882"/>
          </a:xfrm>
          <a:prstGeom prst="rect">
            <a:avLst/>
          </a:prstGeom>
          <a:solidFill>
            <a:srgbClr val="5C3A00"/>
          </a:solidFill>
          <a:ln w="12700">
            <a:solidFill>
              <a:srgbClr val="5C3A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56032" y="2964942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Alcohol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975104" y="2964942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0" y="3544824"/>
            <a:ext cx="9144000" cy="57988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0" y="3544824"/>
            <a:ext cx="36576" cy="579882"/>
          </a:xfrm>
          <a:prstGeom prst="rect">
            <a:avLst/>
          </a:prstGeom>
          <a:solidFill>
            <a:srgbClr val="5C3A00"/>
          </a:solidFill>
          <a:ln w="12700">
            <a:solidFill>
              <a:srgbClr val="5C3A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56032" y="3544824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Clopidogrel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975104" y="3544824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 current dose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0" y="4124706"/>
            <a:ext cx="9144000" cy="579882"/>
          </a:xfrm>
          <a:prstGeom prst="rect">
            <a:avLst/>
          </a:prstGeom>
          <a:solidFill>
            <a:srgbClr val="F7F9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124706"/>
            <a:ext cx="36576" cy="579882"/>
          </a:xfrm>
          <a:prstGeom prst="rect">
            <a:avLst/>
          </a:prstGeom>
          <a:solidFill>
            <a:srgbClr val="5C3A00"/>
          </a:solidFill>
          <a:ln w="12700">
            <a:solidFill>
              <a:srgbClr val="5C3A0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56032" y="4124706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dose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975104" y="4124706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increase to 450 mg XL if needed</a:t>
            </a:r>
            <a:endParaRPr lang="en-US" sz="1500" dirty="0"/>
          </a:p>
        </p:txBody>
      </p:sp>
      <p:sp>
        <p:nvSpPr>
          <p:cNvPr id="32" name="Shape 30"/>
          <p:cNvSpPr/>
          <p:nvPr/>
        </p:nvSpPr>
        <p:spPr>
          <a:xfrm>
            <a:off x="256032" y="4759452"/>
            <a:ext cx="8631936" cy="347472"/>
          </a:xfrm>
          <a:prstGeom prst="rect">
            <a:avLst/>
          </a:prstGeom>
          <a:solidFill>
            <a:srgbClr val="EBF2FA"/>
          </a:solidFill>
          <a:ln w="12700">
            <a:solidFill>
              <a:srgbClr val="A8C4E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93192" y="4759452"/>
            <a:ext cx="83576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all the errors — discuss with the person next to you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26223538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3806"/>
          </a:solidFill>
          <a:ln w="12700">
            <a:solidFill>
              <a:srgbClr val="63380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" y="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</a:rPr>
              <a:t>Answers: Bupropion (Wellbutrin XL)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7086600" y="91440"/>
            <a:ext cx="1920240" cy="365760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086600" y="914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Bupropion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0" y="548640"/>
            <a:ext cx="9144000" cy="320040"/>
          </a:xfrm>
          <a:prstGeom prst="rect">
            <a:avLst/>
          </a:prstGeom>
          <a:solidFill>
            <a:srgbClr val="E8EEF5"/>
          </a:solidFill>
          <a:ln w="12700">
            <a:solidFill>
              <a:srgbClr val="D0DA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548640"/>
            <a:ext cx="8823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60"/>
                </a:solidFill>
              </a:rPr>
              <a:t>Derek, 29  |  Dx: MDD with low energy, hypersomnia  |  PMH: Bulimia nervosa (partial remission), weekend alcohol binging  |  Meds: Clopidogrel (Plavix) for cardiac stent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3291840" cy="237744"/>
          </a:xfrm>
          <a:prstGeom prst="rect">
            <a:avLst/>
          </a:prstGeom>
          <a:solidFill>
            <a:srgbClr val="E0E6F0"/>
          </a:solidFill>
          <a:ln w="12700">
            <a:solidFill>
              <a:srgbClr val="C8D4E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37744" y="859536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F3460"/>
                </a:solidFill>
              </a:rPr>
              <a:t>Prescription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1115568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" y="1115568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19456" y="1115568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Medication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1271016" y="1115568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Bupropion XL 300 mg daily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164592" y="1540764"/>
            <a:ext cx="3291840" cy="397764"/>
          </a:xfrm>
          <a:prstGeom prst="rect">
            <a:avLst/>
          </a:prstGeom>
          <a:solidFill>
            <a:srgbClr val="FAFAFA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64592" y="1540764"/>
            <a:ext cx="1051560" cy="397764"/>
          </a:xfrm>
          <a:prstGeom prst="rect">
            <a:avLst/>
          </a:prstGeom>
          <a:solidFill>
            <a:srgbClr val="F0F0F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9456" y="1540764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Indication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1271016" y="1540764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A7A2A"/>
                </a:solidFill>
              </a:rPr>
              <a:t>✓  Atypical MDD — good match for profile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164592" y="1965960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64592" y="1965960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19456" y="1965960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Bulimia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271016" y="1965960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Partial remission — OK to proceed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164592" y="2391156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64592" y="2391156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19456" y="2391156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Alcohol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1271016" y="2391156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Monitor — counsel to reduce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64592" y="2816352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64592" y="2816352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19456" y="2816352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Clopidogrel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271016" y="2816352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No significant interaction noted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164592" y="3241548"/>
            <a:ext cx="3291840" cy="397764"/>
          </a:xfrm>
          <a:prstGeom prst="rect">
            <a:avLst/>
          </a:prstGeom>
          <a:solidFill>
            <a:srgbClr val="FAFAFA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64592" y="3241548"/>
            <a:ext cx="1051560" cy="397764"/>
          </a:xfrm>
          <a:prstGeom prst="rect">
            <a:avLst/>
          </a:prstGeom>
          <a:solidFill>
            <a:srgbClr val="F0F0F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19456" y="3241548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Target dose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1271016" y="3241548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A7A2A"/>
                </a:solidFill>
              </a:rPr>
              <a:t>✓  May increase to 450 mg XL if needed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3749040" y="859536"/>
            <a:ext cx="5212080" cy="23774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840480" y="859536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791F1F"/>
                </a:solidFill>
              </a:rPr>
              <a:t>Errors &amp; corrections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749040" y="1115568"/>
            <a:ext cx="5212080" cy="1181100"/>
          </a:xfrm>
          <a:prstGeom prst="rect">
            <a:avLst/>
          </a:prstGeom>
          <a:solidFill>
            <a:srgbClr val="FFF8E6"/>
          </a:solidFill>
          <a:ln w="12700">
            <a:solidFill>
              <a:srgbClr val="BA751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749040" y="1115568"/>
            <a:ext cx="54864" cy="1181100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858768" y="1179576"/>
            <a:ext cx="219456" cy="219456"/>
          </a:xfrm>
          <a:prstGeom prst="ellipse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58768" y="1179576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151376" y="1170432"/>
            <a:ext cx="4709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12402"/>
                </a:solidFill>
              </a:rPr>
              <a:t>Bulimia = black-box contraindication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4151376" y="1362456"/>
            <a:ext cx="4709160" cy="8884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333333"/>
                </a:solidFill>
              </a:rPr>
              <a:t>Bupropion is contraindicated in current or prior bulimia or anorexia nervosa. Electrolyte disturbances from purging dramatically increase seizure risk. 'Partial remission' does not remove this contraindication.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749040" y="2351532"/>
            <a:ext cx="5212080" cy="1181100"/>
          </a:xfrm>
          <a:prstGeom prst="rect">
            <a:avLst/>
          </a:prstGeom>
          <a:solidFill>
            <a:srgbClr val="FFF8E6"/>
          </a:solidFill>
          <a:ln w="12700">
            <a:solidFill>
              <a:srgbClr val="BA751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749040" y="2351532"/>
            <a:ext cx="54864" cy="1181100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858768" y="2415540"/>
            <a:ext cx="219456" cy="219456"/>
          </a:xfrm>
          <a:prstGeom prst="ellipse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858768" y="2415540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151376" y="2406396"/>
            <a:ext cx="4709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12402"/>
                </a:solidFill>
              </a:rPr>
              <a:t>Alcohol binging + bupropion = seizure danger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4151376" y="2598420"/>
            <a:ext cx="4709160" cy="8884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333333"/>
                </a:solidFill>
              </a:rPr>
              <a:t>Bupropion lowers the seizure threshold. Weekend binge drinking followed by abrupt withdrawal is itself a seizure trigger. This combination significantly amplifies seizure risk.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3749040" y="3587496"/>
            <a:ext cx="5212080" cy="1181100"/>
          </a:xfrm>
          <a:prstGeom prst="rect">
            <a:avLst/>
          </a:prstGeom>
          <a:solidFill>
            <a:srgbClr val="FFF8E6"/>
          </a:solidFill>
          <a:ln w="12700">
            <a:solidFill>
              <a:srgbClr val="BA751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3749040" y="3587496"/>
            <a:ext cx="54864" cy="1181100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3858768" y="3651504"/>
            <a:ext cx="219456" cy="219456"/>
          </a:xfrm>
          <a:prstGeom prst="ellipse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858768" y="3651504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4151376" y="3642360"/>
            <a:ext cx="4709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12402"/>
                </a:solidFill>
              </a:rPr>
              <a:t>Clopidogrel inhibits CYP2B6 — raises bupropion levels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4151376" y="3834384"/>
            <a:ext cx="4709160" cy="8884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333333"/>
                </a:solidFill>
              </a:rPr>
              <a:t>Bupropion is primarily metabolized by CYP2B6. Clopidogrel inhibits this enzyme, raising bupropion plasma levels and increasing seizure and toxicity risk. This interaction is in the prescribing information.</a:t>
            </a:r>
            <a:endParaRPr lang="en-US" sz="850" dirty="0"/>
          </a:p>
        </p:txBody>
      </p:sp>
      <p:sp>
        <p:nvSpPr>
          <p:cNvPr id="54" name="Text 52"/>
          <p:cNvSpPr/>
          <p:nvPr/>
        </p:nvSpPr>
        <p:spPr>
          <a:xfrm>
            <a:off x="0" y="5093208"/>
            <a:ext cx="90525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AAAAAA"/>
                </a:solidFill>
              </a:rPr>
              <a:t>Jennifer Reid, MD  |  jenniferreidmd.com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152206103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6B1A2A"/>
          </a:solidFill>
          <a:ln w="12700">
            <a:solidFill>
              <a:srgbClr val="6B1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56032" y="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wrong with this prescription?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223760" y="109728"/>
            <a:ext cx="1664208" cy="347472"/>
          </a:xfrm>
          <a:prstGeom prst="rect">
            <a:avLst/>
          </a:prstGeom>
          <a:solidFill>
            <a:srgbClr val="A0274A"/>
          </a:solidFill>
          <a:ln w="12700">
            <a:solidFill>
              <a:srgbClr val="A027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223760" y="109728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Venlafaxine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0" y="566928"/>
            <a:ext cx="9144000" cy="658368"/>
          </a:xfrm>
          <a:prstGeom prst="rect">
            <a:avLst/>
          </a:prstGeom>
          <a:solidFill>
            <a:srgbClr val="F0F4F8"/>
          </a:solidFill>
          <a:ln w="12700">
            <a:solidFill>
              <a:srgbClr val="F0F4F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56032" y="566928"/>
            <a:ext cx="86319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Helen, 62   |   On venlafaxine XR 225 mg × 2 years with good effect   |   Admitted for elective hip surgery   |   Surgical team writes pre- and post-op orders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0" y="1225296"/>
            <a:ext cx="9144000" cy="57988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1225296"/>
            <a:ext cx="36576" cy="579882"/>
          </a:xfrm>
          <a:prstGeom prst="rect">
            <a:avLst/>
          </a:prstGeom>
          <a:solidFill>
            <a:srgbClr val="6B1A2A"/>
          </a:solidFill>
          <a:ln w="12700">
            <a:solidFill>
              <a:srgbClr val="6B1A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6032" y="1225296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Pre-op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975104" y="1225296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venlafaxine the night before surgery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0" y="1805178"/>
            <a:ext cx="9144000" cy="579882"/>
          </a:xfrm>
          <a:prstGeom prst="rect">
            <a:avLst/>
          </a:prstGeom>
          <a:solidFill>
            <a:srgbClr val="F7F9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1805178"/>
            <a:ext cx="36576" cy="579882"/>
          </a:xfrm>
          <a:prstGeom prst="rect">
            <a:avLst/>
          </a:prstGeom>
          <a:solidFill>
            <a:srgbClr val="6B1A2A"/>
          </a:solidFill>
          <a:ln w="12700">
            <a:solidFill>
              <a:srgbClr val="6B1A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6032" y="1805178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975104" y="1805178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surgical bleeding risk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0" y="2385060"/>
            <a:ext cx="9144000" cy="57988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2385060"/>
            <a:ext cx="36576" cy="579882"/>
          </a:xfrm>
          <a:prstGeom prst="rect">
            <a:avLst/>
          </a:prstGeom>
          <a:solidFill>
            <a:srgbClr val="6B1A2A"/>
          </a:solidFill>
          <a:ln w="12700">
            <a:solidFill>
              <a:srgbClr val="6B1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6032" y="2385060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Post-op pain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975104" y="2385060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Tramadol 50 mg PRN for pain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0" y="2964942"/>
            <a:ext cx="9144000" cy="579882"/>
          </a:xfrm>
          <a:prstGeom prst="rect">
            <a:avLst/>
          </a:prstGeom>
          <a:solidFill>
            <a:srgbClr val="F7F9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2964942"/>
            <a:ext cx="36576" cy="579882"/>
          </a:xfrm>
          <a:prstGeom prst="rect">
            <a:avLst/>
          </a:prstGeom>
          <a:solidFill>
            <a:srgbClr val="6B1A2A"/>
          </a:solidFill>
          <a:ln w="12700">
            <a:solidFill>
              <a:srgbClr val="6B1A2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56032" y="2964942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Restart AD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975104" y="2964942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Resume when tolerating oral intake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0" y="3544824"/>
            <a:ext cx="9144000" cy="57988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0" y="3544824"/>
            <a:ext cx="36576" cy="579882"/>
          </a:xfrm>
          <a:prstGeom prst="rect">
            <a:avLst/>
          </a:prstGeom>
          <a:solidFill>
            <a:srgbClr val="6B1A2A"/>
          </a:solidFill>
          <a:ln w="12700">
            <a:solidFill>
              <a:srgbClr val="6B1A2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56032" y="3544824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Withdrawal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975104" y="3544824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bridging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0" y="4124706"/>
            <a:ext cx="9144000" cy="579882"/>
          </a:xfrm>
          <a:prstGeom prst="rect">
            <a:avLst/>
          </a:prstGeom>
          <a:solidFill>
            <a:srgbClr val="F7F9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124706"/>
            <a:ext cx="36576" cy="579882"/>
          </a:xfrm>
          <a:prstGeom prst="rect">
            <a:avLst/>
          </a:prstGeom>
          <a:solidFill>
            <a:srgbClr val="6B1A2A"/>
          </a:solidFill>
          <a:ln w="12700">
            <a:solidFill>
              <a:srgbClr val="6B1A2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56032" y="4124706"/>
            <a:ext cx="1645920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BP monitoring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975104" y="4124706"/>
            <a:ext cx="6912864" cy="5798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Routine surgical monitoring</a:t>
            </a:r>
            <a:endParaRPr lang="en-US" sz="1500" dirty="0"/>
          </a:p>
        </p:txBody>
      </p:sp>
      <p:sp>
        <p:nvSpPr>
          <p:cNvPr id="32" name="Shape 30"/>
          <p:cNvSpPr/>
          <p:nvPr/>
        </p:nvSpPr>
        <p:spPr>
          <a:xfrm>
            <a:off x="256032" y="4759452"/>
            <a:ext cx="8631936" cy="347472"/>
          </a:xfrm>
          <a:prstGeom prst="rect">
            <a:avLst/>
          </a:prstGeom>
          <a:solidFill>
            <a:srgbClr val="EBF2FA"/>
          </a:solidFill>
          <a:ln w="12700">
            <a:solidFill>
              <a:srgbClr val="A8C4E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93192" y="4759452"/>
            <a:ext cx="83576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all the errors — discuss with the person next to you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10809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2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Celexa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85779438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72243E"/>
          </a:solidFill>
          <a:ln w="12700">
            <a:solidFill>
              <a:srgbClr val="7224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" y="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</a:rPr>
              <a:t>Answers: Venlafaxine XR (Effexor)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7086600" y="91440"/>
            <a:ext cx="1920240" cy="365760"/>
          </a:xfrm>
          <a:prstGeom prst="rect">
            <a:avLst/>
          </a:prstGeom>
          <a:solidFill>
            <a:srgbClr val="993556"/>
          </a:solidFill>
          <a:ln w="12700">
            <a:solidFill>
              <a:srgbClr val="99355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086600" y="914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Venlafaxine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0" y="548640"/>
            <a:ext cx="9144000" cy="320040"/>
          </a:xfrm>
          <a:prstGeom prst="rect">
            <a:avLst/>
          </a:prstGeom>
          <a:solidFill>
            <a:srgbClr val="E8EEF5"/>
          </a:solidFill>
          <a:ln w="12700">
            <a:solidFill>
              <a:srgbClr val="D0DA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548640"/>
            <a:ext cx="8823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60"/>
                </a:solidFill>
              </a:rPr>
              <a:t>Helen, 62  |  On venlafaxine XR 225 mg × 2 years with good effect  |  Admitted for elective hip surgery  |  Surgical team writes pre- and post-op orders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3291840" cy="237744"/>
          </a:xfrm>
          <a:prstGeom prst="rect">
            <a:avLst/>
          </a:prstGeom>
          <a:solidFill>
            <a:srgbClr val="E0E6F0"/>
          </a:solidFill>
          <a:ln w="12700">
            <a:solidFill>
              <a:srgbClr val="C8D4E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37744" y="859536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F3460"/>
                </a:solidFill>
              </a:rPr>
              <a:t>Prescription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1115568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" y="1115568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19456" y="1115568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Pre-op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1271016" y="1115568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Stop venlafaxine the night before surgery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164592" y="1540764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64592" y="1540764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9456" y="1540764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Reason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1271016" y="1540764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Reduce surgical bleeding risk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164592" y="1965960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64592" y="1965960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19456" y="1965960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Post-op pain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271016" y="1965960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Tramadol 50 mg PRN for pain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164592" y="2391156"/>
            <a:ext cx="3291840" cy="397764"/>
          </a:xfrm>
          <a:prstGeom prst="rect">
            <a:avLst/>
          </a:prstGeom>
          <a:solidFill>
            <a:srgbClr val="FAFAFA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64592" y="2391156"/>
            <a:ext cx="1051560" cy="397764"/>
          </a:xfrm>
          <a:prstGeom prst="rect">
            <a:avLst/>
          </a:prstGeom>
          <a:solidFill>
            <a:srgbClr val="F0F0F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19456" y="2391156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Restart AD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1271016" y="2391156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A7A2A"/>
                </a:solidFill>
              </a:rPr>
              <a:t>✓  Resume when tolerating oral intake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64592" y="2816352"/>
            <a:ext cx="3291840" cy="39776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64592" y="2816352"/>
            <a:ext cx="1051560" cy="397764"/>
          </a:xfrm>
          <a:prstGeom prst="rect">
            <a:avLst/>
          </a:prstGeom>
          <a:solidFill>
            <a:srgbClr val="FAD4D4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19456" y="2816352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91F1F"/>
                </a:solidFill>
              </a:rPr>
              <a:t>Withdrawal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271016" y="2816352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91F1F"/>
                </a:solidFill>
              </a:rPr>
              <a:t>✗  No bridging — short interruption only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164592" y="3241548"/>
            <a:ext cx="3291840" cy="397764"/>
          </a:xfrm>
          <a:prstGeom prst="rect">
            <a:avLst/>
          </a:prstGeom>
          <a:solidFill>
            <a:srgbClr val="FAFAFA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64592" y="3241548"/>
            <a:ext cx="1051560" cy="397764"/>
          </a:xfrm>
          <a:prstGeom prst="rect">
            <a:avLst/>
          </a:prstGeom>
          <a:solidFill>
            <a:srgbClr val="F0F0F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19456" y="3241548"/>
            <a:ext cx="96012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BP monitoring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1271016" y="3241548"/>
            <a:ext cx="2148840" cy="397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A7A2A"/>
                </a:solidFill>
              </a:rPr>
              <a:t>✓  Routine surgical monitoring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3749040" y="859536"/>
            <a:ext cx="5212080" cy="237744"/>
          </a:xfrm>
          <a:prstGeom prst="rect">
            <a:avLst/>
          </a:prstGeom>
          <a:solidFill>
            <a:srgbClr val="FDECEA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840480" y="859536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791F1F"/>
                </a:solidFill>
              </a:rPr>
              <a:t>Errors &amp; corrections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749040" y="1115568"/>
            <a:ext cx="5212080" cy="872109"/>
          </a:xfrm>
          <a:prstGeom prst="rect">
            <a:avLst/>
          </a:prstGeom>
          <a:solidFill>
            <a:srgbClr val="FFF8E6"/>
          </a:solidFill>
          <a:ln w="12700">
            <a:solidFill>
              <a:srgbClr val="BA751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749040" y="1115568"/>
            <a:ext cx="54864" cy="872109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858768" y="1179576"/>
            <a:ext cx="219456" cy="219456"/>
          </a:xfrm>
          <a:prstGeom prst="ellipse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58768" y="1179576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151376" y="1170432"/>
            <a:ext cx="4709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12402"/>
                </a:solidFill>
              </a:rPr>
              <a:t>Never abruptly stop venlafaxine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4151376" y="1362456"/>
            <a:ext cx="4709160" cy="579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</a:rPr>
              <a:t>Venlafaxine XR has a t½ of ~11 hrs. Withdrawal begins within 12–24 hrs: 'brain zaps,' akathisia, dizziness, nausea. Give the dose with a sip of water if safe, or use a fluoxetine bridge if extended NPO is required.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3749040" y="2042541"/>
            <a:ext cx="5212080" cy="872109"/>
          </a:xfrm>
          <a:prstGeom prst="rect">
            <a:avLst/>
          </a:prstGeom>
          <a:solidFill>
            <a:srgbClr val="FFF8E6"/>
          </a:solidFill>
          <a:ln w="12700">
            <a:solidFill>
              <a:srgbClr val="BA751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749040" y="2042541"/>
            <a:ext cx="54864" cy="872109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858768" y="2106549"/>
            <a:ext cx="219456" cy="219456"/>
          </a:xfrm>
          <a:prstGeom prst="ellipse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858768" y="2106549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151376" y="2097405"/>
            <a:ext cx="4709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12402"/>
                </a:solidFill>
              </a:rPr>
              <a:t>Stopping for bleeding risk is not evidence-based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4151376" y="2289429"/>
            <a:ext cx="4709160" cy="579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</a:rPr>
              <a:t>There is no clear evidence that stopping SSRIs or SNRIs before routine elective surgery reduces clinically meaningful surgical bleeding. The withdrawal risk outweighs the theoretical benefit.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3749040" y="2969514"/>
            <a:ext cx="5212080" cy="1053846"/>
          </a:xfrm>
          <a:prstGeom prst="rect">
            <a:avLst/>
          </a:prstGeom>
          <a:solidFill>
            <a:srgbClr val="FFF8E6"/>
          </a:solidFill>
          <a:ln w="12700">
            <a:solidFill>
              <a:srgbClr val="BA751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3749040" y="2969514"/>
            <a:ext cx="54864" cy="872109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3858768" y="3033522"/>
            <a:ext cx="219456" cy="219456"/>
          </a:xfrm>
          <a:prstGeom prst="ellipse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858768" y="303352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4151376" y="3024378"/>
            <a:ext cx="4709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12402"/>
                </a:solidFill>
              </a:rPr>
              <a:t>Tramadol + venlafaxine = serotonin syndrome risk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4151376" y="3216402"/>
            <a:ext cx="4709160" cy="579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</a:rPr>
              <a:t>Tramadol inhibits serotonin and norepinephrine reuptake in addition to being an opioid. Combined with venlafaxine this is a real serotonin syndrome risk. Safe alternatives: morphine, oxycodone, ketorolac, acetaminophen, nerve blocks.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3749040" y="4101084"/>
            <a:ext cx="5212080" cy="850392"/>
          </a:xfrm>
          <a:prstGeom prst="rect">
            <a:avLst/>
          </a:prstGeom>
          <a:solidFill>
            <a:srgbClr val="FFF8E6"/>
          </a:solidFill>
          <a:ln w="12700">
            <a:solidFill>
              <a:srgbClr val="BA751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5" name="Shape 53"/>
          <p:cNvSpPr/>
          <p:nvPr/>
        </p:nvSpPr>
        <p:spPr>
          <a:xfrm>
            <a:off x="3749040" y="3896487"/>
            <a:ext cx="54864" cy="872109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858768" y="4165092"/>
            <a:ext cx="219456" cy="219456"/>
          </a:xfrm>
          <a:prstGeom prst="ellipse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858768" y="416509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4151376" y="4125117"/>
            <a:ext cx="4709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12402"/>
                </a:solidFill>
              </a:rPr>
              <a:t>'Short interruption' — not with venlafaxine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4151376" y="4332541"/>
            <a:ext cx="4709160" cy="579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</a:rPr>
              <a:t>Unlike fluoxetine (weeks-long half-life), venlafaxine's rapid decline makes even a 1-day interruption clinically significant. A fluoxetine bridge should be considered if NPO &gt;24 hrs.</a:t>
            </a:r>
            <a:endParaRPr lang="en-US" sz="1200" dirty="0"/>
          </a:p>
        </p:txBody>
      </p:sp>
      <p:sp>
        <p:nvSpPr>
          <p:cNvPr id="60" name="Text 58"/>
          <p:cNvSpPr/>
          <p:nvPr/>
        </p:nvSpPr>
        <p:spPr>
          <a:xfrm>
            <a:off x="0" y="5093208"/>
            <a:ext cx="90525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AAAAAA"/>
                </a:solidFill>
              </a:rPr>
              <a:t>Jennifer Reid, MD  |  jenniferreidmd.com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642780049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0A50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457200"/>
            <a:ext cx="8321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Key Takeaways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325880"/>
            <a:ext cx="82296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SSRIs are first-line; allow 4–6 weeks, choose based on comorbidities &amp; tolerability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SNRIs add NE benefit — useful for pain syndromes; monitor blood pressure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agents offer alternatives when SSRIs/SNRIs fail or are poorly tolerated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TCAs: effective but dangerous in overdose — check ECG and levels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MAOIs: powerful but complex — diet restriction, drug interactions are critical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Benzodiazepines: short-term only; never abrupt d/c; use LOT rule in liver disease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11480" y="3566160"/>
            <a:ext cx="8321040" cy="777240"/>
          </a:xfrm>
          <a:prstGeom prst="rect">
            <a:avLst/>
          </a:prstGeom>
          <a:solidFill>
            <a:srgbClr val="2A7B9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3611880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Up: Lecture 2: Mood Stabilizers, Antipsychotics &amp; Interventional Treatments</a:t>
            </a:r>
            <a:endParaRPr lang="en-US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DBDC0A-4207-1742-8854-646E818D5096}"/>
              </a:ext>
            </a:extLst>
          </p:cNvPr>
          <p:cNvSpPr txBox="1"/>
          <p:nvPr/>
        </p:nvSpPr>
        <p:spPr>
          <a:xfrm>
            <a:off x="818147" y="4562375"/>
            <a:ext cx="2281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But first, a Quick Quiz!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Shape 2"/>
          <p:cNvSpPr/>
          <p:nvPr/>
        </p:nvSpPr>
        <p:spPr>
          <a:xfrm>
            <a:off x="411480" y="1234440"/>
            <a:ext cx="960120" cy="960120"/>
          </a:xfrm>
          <a:prstGeom prst="rect">
            <a:avLst/>
          </a:prstGeom>
          <a:solidFill>
            <a:srgbClr val="F0A030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234440"/>
            <a:ext cx="960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#1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11480" y="2331720"/>
            <a:ext cx="8321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Quiz 📝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11480" y="376732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rapid-fire questions at the end of each lecture — We will review answers next time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320040" y="109728"/>
            <a:ext cx="8503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Quiz Time!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603985" y="4407408"/>
            <a:ext cx="256032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11480" y="4407408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735110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— Question 1 of 5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Mood &amp; Anxiety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31520" y="1097280"/>
            <a:ext cx="768096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31520" y="1097280"/>
            <a:ext cx="768096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097280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1572768"/>
            <a:ext cx="7406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SSRI do we usually recommend for postpartum depression due to breast milk transmission levels?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731520" y="3822192"/>
            <a:ext cx="768096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68680" y="3840480"/>
            <a:ext cx="7406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 Write your answer now — advance for the reveal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97695525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— Question 2 of 5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Mood &amp; Anxiety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31520" y="1097280"/>
            <a:ext cx="768096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31520" y="1097280"/>
            <a:ext cx="768096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097280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1572768"/>
            <a:ext cx="7406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required washout period between fluoxetine and an MAOI — and why is it longer than for other SSRIs?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731520" y="3822192"/>
            <a:ext cx="768096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68680" y="3840480"/>
            <a:ext cx="7406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 Write your answer now — advance for the reveal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10849428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— Question 3 of 5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Mood &amp; Anxiety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31520" y="1097280"/>
            <a:ext cx="768096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31520" y="1097280"/>
            <a:ext cx="768096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097280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3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1572768"/>
            <a:ext cx="7406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patient on sertraline develops fever, agitation, diaphoresis, and clonus. What is your diagnosis and next step?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731520" y="3822192"/>
            <a:ext cx="768096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68680" y="3840480"/>
            <a:ext cx="7406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 Write your answer now — advance for the reveal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80469351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— Question 4 of 5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Mood &amp; Anxiety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31520" y="1097280"/>
            <a:ext cx="768096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31520" y="1097280"/>
            <a:ext cx="768096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097280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4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1572768"/>
            <a:ext cx="7406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3 benzodiazepines that undergo only glucuronidation (the 'LOT' rule) — and why does this matter in liver disease?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731520" y="3822192"/>
            <a:ext cx="768096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68680" y="3840480"/>
            <a:ext cx="7406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 Write your answer now — advance for the reveal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33724354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— Question 5 of 5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Mood &amp; Anxiety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31520" y="1097280"/>
            <a:ext cx="768096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31520" y="1097280"/>
            <a:ext cx="768096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097280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5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1572768"/>
            <a:ext cx="7406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the SSRI that has the fewest side effects and medication interactions, and can start at very low dose in highly somatic anxiety cases?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731520" y="3822192"/>
            <a:ext cx="768096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68680" y="3840480"/>
            <a:ext cx="7406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 Write your answer now — advance for the reveal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60925490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Answers!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Mood &amp; Anxiety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31520" y="1097280"/>
            <a:ext cx="768096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31520" y="1109312"/>
            <a:ext cx="7680960" cy="818147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298448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quite yet!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68680" y="1572768"/>
            <a:ext cx="7406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the Break!!!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731520" y="3822192"/>
            <a:ext cx="768096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68680" y="3840480"/>
            <a:ext cx="7406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 Write your answer now — return for the reveal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42030075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— Question 1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Mood &amp; Anxiety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024128"/>
            <a:ext cx="8503920" cy="420624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042416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SSRI recommended in postpartum depression due to breast milk transmission?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0040" y="1536192"/>
            <a:ext cx="8503920" cy="329184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1536192"/>
            <a:ext cx="850392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53619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Answer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993392"/>
            <a:ext cx="8229600" cy="276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Sertraline due to lowest measured breast milk transmission. </a:t>
            </a:r>
          </a:p>
          <a:p>
            <a:pPr marL="0" indent="0">
              <a:buNone/>
            </a:pPr>
            <a:endParaRPr lang="en-US" sz="2000" dirty="0">
              <a:solidFill>
                <a:srgbClr val="1A2A3A"/>
              </a:solidFill>
              <a:latin typeface="Calibri" pitchFamily="34" charset="0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cs typeface="Calibri" pitchFamily="34" charset="-120"/>
              </a:rPr>
              <a:t>However, if she is doing well on an agent during pregnancy, best to continue it and monitor baby for sedation or feeding/growth issues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8699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2 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Celexa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Citalopram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82193308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— Question 2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Mood &amp; Anxiety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024128"/>
            <a:ext cx="8503920" cy="420624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042416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required washout period between fluoxetine and an MAOI — and why is it longer than for other SSRIs?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0040" y="1536192"/>
            <a:ext cx="8503920" cy="329184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1536192"/>
            <a:ext cx="850392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53619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Answer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2262899"/>
            <a:ext cx="8229600" cy="276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full weeks — because fluoxetine has an active metabolite (norfluoxetine) with a ~14-day half-life that continues to have serotonergic activity long after stopping. All other SSRIs require only 2 weeks. Starting an MAOI too soon risks life-threatening serotonin syndrome.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02289188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— Question 3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Mood &amp; Anxiety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024128"/>
            <a:ext cx="8503920" cy="420624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042416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patient on sertraline develops fever, agitation, diaphoresis, and clonus. What is your diagnosis and next step?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0040" y="1536192"/>
            <a:ext cx="8503920" cy="329184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1536192"/>
            <a:ext cx="850392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53619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Answer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993392"/>
            <a:ext cx="8229600" cy="276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Serotonin syndrome/toxicity. </a:t>
            </a:r>
          </a:p>
          <a:p>
            <a:pPr marL="0" indent="0">
              <a:buNone/>
            </a:pPr>
            <a:endParaRPr lang="en-US" sz="2000" dirty="0">
              <a:solidFill>
                <a:srgbClr val="1A2A3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steps: </a:t>
            </a:r>
          </a:p>
          <a:p>
            <a:pPr marL="457200" indent="-457200">
              <a:buAutoNum type="arabicParenBoth"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Immediately D/C all serotonergic agents. </a:t>
            </a:r>
          </a:p>
          <a:p>
            <a:pPr marL="457200" indent="-457200">
              <a:buAutoNum type="arabicParenBoth"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Supportive care — IV fluids, benzodiazepines for agitation, cooling measures. </a:t>
            </a:r>
          </a:p>
          <a:p>
            <a:pPr marL="457200" indent="-457200">
              <a:buAutoNum type="arabicParenBoth"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Cyproheptadine (5-HT antagonist) for moderate-severe cases. </a:t>
            </a:r>
          </a:p>
          <a:p>
            <a:pPr marL="457200" indent="-457200">
              <a:buAutoNum type="arabicParenBoth"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ICU if hemodynamically unstable.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84523588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— Question 4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Mood &amp; Anxiety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024128"/>
            <a:ext cx="8503920" cy="420624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042416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3 benzodiazepines that undergo only glucuronidation (the 'LOT' rule) — and why does this matter in liver disease?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0040" y="1536192"/>
            <a:ext cx="8503920" cy="329184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1536192"/>
            <a:ext cx="850392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53619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Answer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2319448"/>
            <a:ext cx="8229600" cy="276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Lorazepam, Oxazepam, Temazepam. Most benzos use oxidative CYP metabolism impaired by liver disease → accumulation → toxicity. LOT agents only undergo glucuronidation, which is preserved even in cirrhosis → safer in hepatic impairment and in elderly.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64688522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— Question 5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Mood &amp; Anxiety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941832"/>
            <a:ext cx="8503920" cy="54864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024128"/>
            <a:ext cx="8229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i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SSRI that has the fewest side effects and medication interactions, and can start at very low dose in highly somatic anxiety cases? 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0040" y="1536192"/>
            <a:ext cx="8503920" cy="329184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1536192"/>
            <a:ext cx="850392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53619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Answer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2365168"/>
            <a:ext cx="8229600" cy="276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Lexapro (escitalopram) can be started at as low as 2.5mg, has few medication interactions, and seems to be the best tolerated.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99501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Citalopram — Important Facts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(Celexa)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20–40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20 mg if &gt;60 yr or hepatic impairment 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Cardiac Note: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QTc prolongation risk — monitor ECG at doses 40mg+ (or if high risk at any dose)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Dose-dependent effect; caution with other QT-prolonging agents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193516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3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Lexapro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971453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3 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Lexapro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Escitalopram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18086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Escitalopram — Important Facts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(Lexapro)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10–20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at 10 mg; can increase to 20 mg after one week (anxiety can even start at 2.5mg)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 / Chemistry: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S-enantiomer of citalopram — clean interaction profile, good with lots of meds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selective SSRI with fewer drug-drug interactions than citalopram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140594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73152" cy="1138188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962721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Well-tolerated; preferred in elderly patients, patients with high anxiety and somatic symptoms, IBS</a:t>
            </a:r>
            <a:endParaRPr lang="en-US" sz="1600" dirty="0"/>
          </a:p>
        </p:txBody>
      </p:sp>
      <p:sp>
        <p:nvSpPr>
          <p:cNvPr id="25" name="Text 20"/>
          <p:cNvSpPr/>
          <p:nvPr/>
        </p:nvSpPr>
        <p:spPr>
          <a:xfrm>
            <a:off x="1180057" y="4393933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Beware of QTc risk at ½ doses of citalopram (so &gt;20mg)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8213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— What We're Covering Today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840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800"/>
              </a:spcAft>
              <a:buSzPct val="100000"/>
            </a:pPr>
            <a:r>
              <a:rPr lang="en-US" sz="200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Warm-Up: Brand vs. Generic Speed Round</a:t>
            </a:r>
            <a:endParaRPr lang="en-US" sz="2000" b="1" dirty="0"/>
          </a:p>
          <a:p>
            <a:pPr>
              <a:spcAft>
                <a:spcPts val="800"/>
              </a:spcAft>
              <a:buSzPct val="100000"/>
            </a:pPr>
            <a:r>
              <a:rPr lang="en-US" sz="2000" b="1" u="sng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Overview of A Bunch of Meds</a:t>
            </a:r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1: SSRIs — Selective Serotonin Reuptake Inhibitors </a:t>
            </a:r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2: SNRIs — Serotonin-Norepinephrine Reuptake Inhibitors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3: Novel &amp; Atypical Antidepressants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4: TCAs — Tricyclic Antidepressants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5: MAOIs — Monoamine Oxidase Inhibitors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6: Benzodiazepines — GABAergic Anxiolytics</a:t>
            </a:r>
          </a:p>
          <a:p>
            <a:pPr>
              <a:spcAft>
                <a:spcPts val="800"/>
              </a:spcAft>
              <a:buSzPct val="100000"/>
            </a:pPr>
            <a:r>
              <a:rPr lang="en-US" sz="2000" b="1" dirty="0">
                <a:solidFill>
                  <a:srgbClr val="1A2A3A"/>
                </a:solidFill>
                <a:latin typeface="Calibri" pitchFamily="34" charset="0"/>
                <a:cs typeface="Calibri" pitchFamily="34" charset="-120"/>
              </a:rPr>
              <a:t>C. Name that Class: Clinical Vignettes</a:t>
            </a:r>
          </a:p>
          <a:p>
            <a:pPr>
              <a:spcAft>
                <a:spcPts val="800"/>
              </a:spcAft>
              <a:buSzPct val="100000"/>
            </a:pPr>
            <a:r>
              <a:rPr lang="en-US" sz="2000" b="1" dirty="0">
                <a:solidFill>
                  <a:srgbClr val="1A2A3A"/>
                </a:solidFill>
                <a:latin typeface="Calibri" pitchFamily="34" charset="0"/>
                <a:cs typeface="Calibri" pitchFamily="34" charset="-120"/>
              </a:rPr>
              <a:t>D. 5 Question Exit Quiz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4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Prozac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501318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4 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Prozac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Fluoxetine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5704896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Fluoxetine — Important Facts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(Prozac)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20–60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MDD: start 20 mg; can titrate up to 60 mg; weekly formulation available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Pharmacokinetics: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 half-life — active metabolite ~14 days, can use to taper other SSRIs/SNRIs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discontinuation symptoms; self-tapering effect on cessation, good for patients who often forget their meds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79476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11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Side Effect /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794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CYP2D6 inhibitor — many drug interactions (</a:t>
            </a:r>
            <a:r>
              <a:rPr lang="en-US" sz="1400" b="1" dirty="0" err="1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</a:t>
            </a: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tamoxifen)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activating SSRI; can worsen anxiety or insomnia early in treatment, 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*Caution in breastfeeding because such a long half-life, but if working well, monitor baby for sedation, poor feeding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00198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5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Paxil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474548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5 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Paxil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Paroxetine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968892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Paroxetine — Important Facts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(Paxil)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2986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2799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20–60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746504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cs typeface="Calibri" pitchFamily="34" charset="-120"/>
              </a:rPr>
              <a:t>*Typically avoided in pregnancy due to past suggestions of increased risk of cardiac abnormalities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Pharmacology: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anticholinergic SSRI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 has norepinephrine reuptake inhibition; sedating properties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Side Effect /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Worst discontinuation syndrome of all SSRIs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Taper slowly; weight gain and sexual dysfunction most prominent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699361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6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Luvox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753331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6 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Luvox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Fluvoxamine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2171915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Fluvoxamine — Important Facts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(Luvox)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100–300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Doses &gt;100 mg should be divided; titrate slowly from 50 mg starting dose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Indication: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First-line for OCD (but sertraline is better tolerated, fewer med interactions)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FDA-approved for OCD; also used for social anxiety disorder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77177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Side Effect /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CYP1A2 / 3A4 inhibitor — major interaction risk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Inhibits metabolism of clozapine*, theophylline, warfarin, and others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42869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SSRIs — Mechanism &amp; Class Overview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4114800" cy="347472"/>
          </a:xfrm>
          <a:prstGeom prst="rect">
            <a:avLst/>
          </a:prstGeom>
          <a:solidFill>
            <a:srgbClr val="2A7B9B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2412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 of Action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" y="1645920"/>
            <a:ext cx="38404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presynaptic serotonin reuptake transporters (SERT)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synaptic serotonin availability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First-line for MDD, GAD, Panic Disorder, OCD, PTSD, Social Anxiety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4–6 weeks for full therapeutic effect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Generally well-tolerated; good safety in overdose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754880" y="100584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05840"/>
            <a:ext cx="4114800" cy="347472"/>
          </a:xfrm>
          <a:prstGeom prst="rect">
            <a:avLst/>
          </a:prstGeom>
          <a:solidFill>
            <a:srgbClr val="F0A500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0" y="102412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Side Effects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645920"/>
            <a:ext cx="38404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 upset (nausea, diarrhea) — especially early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Sexual dysfunction (decreased libido, delayed orgasm)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Insomnia or somnolence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 changes (long-term)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Discontinuation syndrome (especially paroxetine)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Serotonin toxicity risk with combinations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3822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1097280"/>
            <a:ext cx="3657600" cy="3657600"/>
          </a:xfrm>
          <a:prstGeom prst="ellipse">
            <a:avLst/>
          </a:prstGeom>
          <a:solidFill>
            <a:srgbClr val="243F6A">
              <a:alpha val="70000"/>
            </a:srgbClr>
          </a:solidFill>
          <a:ln w="12700">
            <a:solidFill>
              <a:srgbClr val="243F6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2A4A7A">
              <a:alpha val="70000"/>
            </a:srgbClr>
          </a:solidFill>
          <a:ln w="12700">
            <a:solidFill>
              <a:srgbClr val="2A4A7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47472"/>
            <a:ext cx="1645920" cy="384048"/>
          </a:xfrm>
          <a:prstGeom prst="roundRect">
            <a:avLst>
              <a:gd name="adj" fmla="val 47619"/>
            </a:avLst>
          </a:prstGeom>
          <a:solidFill>
            <a:srgbClr val="E8C547"/>
          </a:solidFill>
          <a:ln w="12700">
            <a:solidFill>
              <a:srgbClr val="E8C54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47472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MIC 🎤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141744"/>
            <a:ext cx="7772400" cy="21056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What's the WILDEST</a:t>
            </a:r>
            <a:endParaRPr lang="en-US" sz="44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4400" b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side effect you’ve</a:t>
            </a:r>
            <a:endParaRPr lang="en-US" sz="44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4400" b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ever heard?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457200" y="3794760"/>
            <a:ext cx="548640" cy="548640"/>
          </a:xfrm>
          <a:prstGeom prst="ellipse">
            <a:avLst/>
          </a:prstGeom>
          <a:solidFill>
            <a:srgbClr val="E8C547"/>
          </a:solidFill>
          <a:ln w="12700">
            <a:solidFill>
              <a:srgbClr val="E8C547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840480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43000" y="3822192"/>
            <a:ext cx="7589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yours, the stranger the better. Brownie points for naming the drug.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3032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SSRIs — Clinical Pearls &amp; Prescribing Tips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840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low, go slow — start at half the therapeutic dose for first 1–2 weeks</a:t>
            </a:r>
            <a:endParaRPr lang="en-US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Adequate trial = 4–6 weeks at therapeutic dose before declaring failure</a:t>
            </a:r>
            <a:endParaRPr lang="en-US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Switching SSRIs: direct switch usually safe; washout rarely needed (except with MAOIs)</a:t>
            </a:r>
            <a:endParaRPr lang="en-US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Fluoxetine's long half-life = unique: no taper needed, but slow MAOI washout (5 weeks)</a:t>
            </a:r>
            <a:endParaRPr lang="en-US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Citalopram: ECG before starting in patients with cardiac risk factors</a:t>
            </a:r>
            <a:endParaRPr lang="en-US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Paroxetine: avoid in pregnancy (Category D) and in elderly (Beers Criteria)</a:t>
            </a:r>
            <a:endParaRPr lang="en-US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SSRIs: review full medication list for serotonergic drugs (tramadol, triptans, linezolid)</a:t>
            </a:r>
            <a:endParaRPr lang="en-US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 Box Warning: increased suicidal ideation in patients &lt;25 years — monitor closely (and document)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039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SSRIs — Full Medication List</a:t>
            </a:r>
            <a:endParaRPr lang="en-US" sz="2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767604"/>
              </p:ext>
            </p:extLst>
          </p:nvPr>
        </p:nvGraphicFramePr>
        <p:xfrm>
          <a:off x="274320" y="1005840"/>
          <a:ext cx="8595360" cy="384048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Generic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Dose Range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Note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Citalopram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(Celexa)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20–40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QTc prolongation; max 20 mg if &gt;60 yr or hepatic impairment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Escitalopram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(Lexapro)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10–20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S-enantiomer of citalopram; clean interaction profile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Fluoxetine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(Prozac)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20–60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Long half-life (active metabolite ~14 days); fewer discontinuation Sx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Fluvoxamine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(Luvox)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100–300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First-line for OCD; significant CYP1A2/3A4 inhibitor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Paroxetine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(Paxil)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20–60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Most anticholinergic SSRI; worst discontinuation syndrome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Sertraline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(Zoloft)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50–200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Broad FDA indications; often preferred in cardiac patients, breastfeeding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6597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1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Effexor XR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4980704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1 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Effexor XR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Venlafaxine XR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7325723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Venlafaxine — Important Facts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(Effexor)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115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61848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75–375 mg/day, Dose-dependent NE activity — acts as SSRI at low doses, </a:t>
            </a:r>
            <a:r>
              <a:rPr lang="en-US" sz="1400" b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noradrenergic effects emerge above 150 mg/day</a:t>
            </a:r>
            <a:endParaRPr lang="en-US" sz="1400" b="1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952440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37.5–75 mg; XR formulation preferred; Usually in capsule form, can’t cut XR, dose-dependent hypertension risk</a:t>
            </a:r>
          </a:p>
          <a:p>
            <a:pPr marL="0" indent="0">
              <a:buNone/>
            </a:pP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population: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Warning: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 discontinuation — taper slowly; monitor BP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Worst discontinuation syndrome of SNRIs, can use fluoxetine for taper </a:t>
            </a:r>
            <a:endParaRPr lang="en-US" sz="1400" dirty="0"/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79428AD2-DB3D-0C4C-BC44-3970EC16D012}"/>
              </a:ext>
            </a:extLst>
          </p:cNvPr>
          <p:cNvSpPr/>
          <p:nvPr/>
        </p:nvSpPr>
        <p:spPr>
          <a:xfrm>
            <a:off x="1170432" y="28803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 in women in perimenopause or post-menopause for mood and VMS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534496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2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Cymbalta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144564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2 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Cymbalta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Duloxetine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2914584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Duloxetine — Important Facts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(Cymbalta)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40–120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30–60 mg; can divide dosing; delayed-release capsule formulation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 Indications: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+ MDD + anxiety — broadest SNRI indication set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 for MDD, GAD, diabetic neuropathy, fibromyalgia, chronic musculoskeletal pain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Warning: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Hepatotoxicity risk — avoid in liver disease, can also be sedating, cause constipation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Contraindicated with heavy alcohol use or substantial hepatic impairment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267036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3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Pristiq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7065268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3 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Pristiq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Desvenlafaxine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77348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182880"/>
            <a:ext cx="1280160" cy="347472"/>
          </a:xfrm>
          <a:prstGeom prst="roundRect">
            <a:avLst>
              <a:gd name="adj" fmla="val 39474"/>
            </a:avLst>
          </a:prstGeom>
          <a:solidFill>
            <a:srgbClr val="E8C547"/>
          </a:solidFill>
          <a:ln w="12700">
            <a:solidFill>
              <a:srgbClr val="E8C5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82880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 📊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874520" y="9144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68-year-old patient with MDD needs an SSRI.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do you start?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4114800" cy="14630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43000"/>
            <a:ext cx="64008" cy="14630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30352" y="1490472"/>
            <a:ext cx="685800" cy="68580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" y="149047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371600" y="166878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Sertraline (Zoloft)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709160" y="1143000"/>
            <a:ext cx="4114800" cy="14630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143000"/>
            <a:ext cx="64008" cy="14630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73752" y="1490472"/>
            <a:ext cx="685800" cy="68580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73752" y="149047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5715000" y="166878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Escitalopram (Lexapro)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365760" y="2834640"/>
            <a:ext cx="4114800" cy="14630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2834640"/>
            <a:ext cx="64008" cy="14630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30352" y="3182112"/>
            <a:ext cx="685800" cy="68580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30352" y="318211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371600" y="3355848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Citalopram (Celexa)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371600" y="352044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709160" y="2834640"/>
            <a:ext cx="4114800" cy="1463040"/>
          </a:xfrm>
          <a:prstGeom prst="rect">
            <a:avLst/>
          </a:prstGeom>
          <a:solidFill>
            <a:srgbClr val="F3EEF9"/>
          </a:solidFill>
          <a:ln w="12700">
            <a:solidFill>
              <a:srgbClr val="F3EEF9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09160" y="2834640"/>
            <a:ext cx="64008" cy="1463040"/>
          </a:xfrm>
          <a:prstGeom prst="rect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73752" y="3182112"/>
            <a:ext cx="685800" cy="685800"/>
          </a:xfrm>
          <a:prstGeom prst="ellipse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73752" y="318211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5715000" y="338328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Paroxetine (Paxil)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Think about age, QTc risk, and drug interactions before you answer!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9303606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Desvenlafaxine — Important Facts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(Pristiq)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50–100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Fixed-dose tablet; no titration typically needed; once daily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 / Chemistry: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71576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metabolite of venlafaxine — less CYP interaction, tends to be good for patients with tolerability issues, somatic symptoms and SE’s with other meds.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3066931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 CYP2D6 inhibition; more predictable pharmacokinetics than venlafaxine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Side Effect /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Discontinuation syndrome — taper slowly (usually less of an issue than Effexor)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blood pressure; NE activity increases BP at higher doses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63000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4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Fetzima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9684040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  —  2 of 4 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Fetzima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Levomilnacipran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777236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Levomilnacipran — Important Facts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(Fetzima)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40–120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20 mg x 2 days, then 40 mg; titrate in 40 mg increments weekly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Pharmacology: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Strongest NE selectivity of all SNRIs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NE:5-HT ratio strongly favors norepinephrine; more </a:t>
            </a:r>
            <a:r>
              <a:rPr lang="en-US" sz="1400" u="sng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energizing</a:t>
            </a: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profile than other SNRIs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Side Effect /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Activating — may worsen anxiety; urinary hesitancy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Tachycardia and increased BP more prominent due to strong NE activity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939471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5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Wellbutrin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4196097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5✓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Wellbutrin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Bupropion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0196368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Bupropion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(Wellbutrin / Zyban)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150–450 mg/day, NE and DE reuptake inhibition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150 mg; SR/XL formulations available; XL dosed once daily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Indications: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MDD + smoking cessation — no sexual side effects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 used for ADHD off-label; activating/energizing profile; weight-neutral to weight loss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Warning: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Seizure risk at high doses — caution in alcohol use, eating disorders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in bulimia/anorexia; lowers seizure threshold; caution with anxiety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995752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6  —  6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Remeron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2326512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—7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Remeron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Mirtazapine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5099168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Mirtazapine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(Remeron)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15–45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15 mg at bedtime; can increase to 30–45 mg; sedation often decreases at higher doses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Sedating + appetite-stimulating — useful in low-weight, insomnia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NaSSA mechanism; alpha-2 antagonist + H1 blockade; no sexual side effects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59"/>
            <a:ext cx="8412480" cy="1121343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404622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Paradox: lower doses (15 mg) MORE sedating than higher doses</a:t>
            </a:r>
          </a:p>
          <a:p>
            <a:r>
              <a:rPr lang="en-US" sz="14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Recent </a:t>
            </a:r>
            <a:r>
              <a:rPr lang="en-US" sz="14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/>
              </a:rPr>
              <a:t>+ study </a:t>
            </a:r>
            <a:r>
              <a:rPr lang="en-US" sz="14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3.75mg for insomnia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358920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15 mg H1 blockade dominates; at 30–45 mg NE effects counteract sedation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63425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182880"/>
            <a:ext cx="1280160" cy="347472"/>
          </a:xfrm>
          <a:prstGeom prst="roundRect">
            <a:avLst>
              <a:gd name="adj" fmla="val 39474"/>
            </a:avLst>
          </a:prstGeom>
          <a:solidFill>
            <a:srgbClr val="E8C547"/>
          </a:solidFill>
          <a:ln w="12700">
            <a:solidFill>
              <a:srgbClr val="E8C5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82880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 📊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874520" y="9144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68-year-old patient with MDD needs an SSRI.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do you start?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4114800" cy="14630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43000"/>
            <a:ext cx="64008" cy="14630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30352" y="1490472"/>
            <a:ext cx="685800" cy="68580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" y="149047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371600" y="1399032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Sertraline (Zoloft)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371600" y="182880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 indications; cardiac-friendly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09160" y="1143000"/>
            <a:ext cx="4114800" cy="14630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143000"/>
            <a:ext cx="64008" cy="14630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73752" y="1490472"/>
            <a:ext cx="685800" cy="68580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73752" y="149047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5715000" y="1399032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Escitalopram (Lexapro)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715000" y="182880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interaction profile; well tolerated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65760" y="2834640"/>
            <a:ext cx="4114800" cy="14630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2834640"/>
            <a:ext cx="64008" cy="14630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30352" y="3182112"/>
            <a:ext cx="685800" cy="68580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30352" y="318211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371600" y="3090672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Citalopram (Celexa)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371600" y="352044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20 mg in elderly — QTc concern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709160" y="2834640"/>
            <a:ext cx="4114800" cy="1463040"/>
          </a:xfrm>
          <a:prstGeom prst="rect">
            <a:avLst/>
          </a:prstGeom>
          <a:solidFill>
            <a:srgbClr val="F3EEF9"/>
          </a:solidFill>
          <a:ln w="12700">
            <a:solidFill>
              <a:srgbClr val="F3EEF9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09160" y="2834640"/>
            <a:ext cx="64008" cy="1463040"/>
          </a:xfrm>
          <a:prstGeom prst="rect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73752" y="3182112"/>
            <a:ext cx="685800" cy="685800"/>
          </a:xfrm>
          <a:prstGeom prst="ellipse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73752" y="318211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5715000" y="3090672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Paroxetine (Paxil)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5715000" y="352044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anticholinergic SSRI; avoid in elderly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Think about age, QTc risk, and drug interactions before you answer!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3659113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8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Trintellix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2062726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8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Trintellix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Vortioxetine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5567426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Vortioxetine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(Trintellix)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10–20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10 mg; can increase to 20 mg; decrease to 5 mg if not tolerated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Multimodal serotonin activity —may have faster onset then others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 inhibitor + 5-HT1A agonist + 5-HT3/5-HT7 antagonist</a:t>
            </a:r>
            <a:endParaRPr lang="en-US" sz="12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 benefit distinguishes from other SSRIs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 when cognitive symptoms are prominent; fewer sexual side effects than SSRIs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109020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9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Buspar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7875139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9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Buspar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Buspirone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0081702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Buspirone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(Buspar)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15–60 mg/day divided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5 mg TID; titrate by 5 mg every 2–3 days; may need higher doses for effect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Indication: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GAD — little sedation or dependence risk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5-HT1A partial agonist; non-benzodiazepine anxiolytic; no abuse potential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Takes 2–4 weeks to work — patients often give up too soon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</a:t>
            </a:r>
            <a:r>
              <a:rPr lang="en-US" sz="1400" u="sng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PRN</a:t>
            </a: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use; not effective for panic disorder or acute anxiety; no cross-tolerance with BZDs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29086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10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Desyrel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95088075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10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Desyrel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Trazodone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77934237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Trazodone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(Desyrel)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150–400 mg/day (MDD); 25–100 mg qhs (sleep)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Antidepressant doses rarely used; low-dose widely prescribed off-label for insomnia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Use: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Widely used off-label as sleep aid, can have better </a:t>
            </a:r>
            <a:r>
              <a:rPr lang="en-US" sz="1400" b="1" u="sng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middle insomnia</a:t>
            </a: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benefits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Sedating via H1 + 5-HT2A antagonism; non-habit-forming alternative to BZDs for sleep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Warning: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Priapism risk — rare but urological emergency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Others: Orthostatic hypotension; cardiac arrhythmia risk; avoid in QTc prolongation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2343594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11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Auvelity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 (new)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087576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137160"/>
            <a:ext cx="2286000" cy="384048"/>
          </a:xfrm>
          <a:prstGeom prst="roundRect">
            <a:avLst>
              <a:gd name="adj" fmla="val 35714"/>
            </a:avLst>
          </a:prstGeom>
          <a:solidFill>
            <a:srgbClr val="E8C547"/>
          </a:solidFill>
          <a:ln w="12700">
            <a:solidFill>
              <a:srgbClr val="E8C5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ALL THAT APPLY ✅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880360" y="64008"/>
            <a:ext cx="5852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patient with MDD + insomnia + low appetite + no sexual side effect concerns.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antidepressants fit your algorithm?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115568"/>
            <a:ext cx="4114800" cy="1115568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15568"/>
            <a:ext cx="64008" cy="1115568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21208" y="1316736"/>
            <a:ext cx="594360" cy="59436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21208" y="131673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61872" y="1440180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Mirtazapine (Remeron)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709160" y="1115568"/>
            <a:ext cx="4114800" cy="1115568"/>
          </a:xfrm>
          <a:prstGeom prst="rect">
            <a:avLst/>
          </a:prstGeom>
          <a:solidFill>
            <a:srgbClr val="E5F4F2"/>
          </a:solidFill>
          <a:ln w="12700">
            <a:solidFill>
              <a:srgbClr val="E5F4F2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115568"/>
            <a:ext cx="64008" cy="1115568"/>
          </a:xfrm>
          <a:prstGeom prst="rect">
            <a:avLst/>
          </a:prstGeom>
          <a:solidFill>
            <a:srgbClr val="0D7A6B"/>
          </a:solidFill>
          <a:ln w="12700">
            <a:solidFill>
              <a:srgbClr val="0D7A6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64608" y="1316736"/>
            <a:ext cx="594360" cy="594360"/>
          </a:xfrm>
          <a:prstGeom prst="ellipse">
            <a:avLst/>
          </a:prstGeom>
          <a:solidFill>
            <a:srgbClr val="0D7A6B"/>
          </a:solidFill>
          <a:ln w="12700">
            <a:solidFill>
              <a:srgbClr val="0D7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64608" y="131673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605272" y="146424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Trazodone (Desyrel)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65760" y="2395728"/>
            <a:ext cx="4114800" cy="1115568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2395728"/>
            <a:ext cx="64008" cy="1115568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21208" y="2596896"/>
            <a:ext cx="594360" cy="59436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1208" y="259689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261872" y="2837152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Bupropion (Wellbutrin)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709160" y="2395728"/>
            <a:ext cx="4114800" cy="1115568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09160" y="2395728"/>
            <a:ext cx="64008" cy="111556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64608" y="2596896"/>
            <a:ext cx="594360" cy="59436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64608" y="259689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605272" y="277977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Vortioxetine (Trintellix)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365760" y="3675888"/>
            <a:ext cx="4114800" cy="1115568"/>
          </a:xfrm>
          <a:prstGeom prst="rect">
            <a:avLst/>
          </a:prstGeom>
          <a:solidFill>
            <a:srgbClr val="F3EEF9"/>
          </a:solidFill>
          <a:ln w="12700">
            <a:solidFill>
              <a:srgbClr val="F3EEF9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65760" y="3675888"/>
            <a:ext cx="64008" cy="1115568"/>
          </a:xfrm>
          <a:prstGeom prst="rect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21208" y="3877056"/>
            <a:ext cx="594360" cy="594360"/>
          </a:xfrm>
          <a:prstGeom prst="ellipse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21208" y="387705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261872" y="405993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Sertraline (Zoloft)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709160" y="3675888"/>
            <a:ext cx="4114800" cy="11155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709160" y="3675888"/>
            <a:ext cx="64008" cy="1115568"/>
          </a:xfrm>
          <a:prstGeom prst="rect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864608" y="3877056"/>
            <a:ext cx="594360" cy="594360"/>
          </a:xfrm>
          <a:prstGeom prst="ellipse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64608" y="387705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5605272" y="405993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Paroxetine (Paxil)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79950031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11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Auvelity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Bupropion/Dextromethorphan</a:t>
            </a:r>
            <a:endParaRPr lang="en-US" sz="40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 (new)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72903266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Bupropion / Dextromethorphan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(Auvelity)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45/105 mg BID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Fixed-dose combination tablet; start with once daily x3 days then twice daily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NMDA antagonist mechanism — faster onset than standard Ads, some effects within a week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DXM provides rapid glutamatergic modulation; bupropion inhibits DXM metabolism via CYP2D6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Side Effect /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Dizziness, somnolence, dry mouth — serotonin toxicity risk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with MAOIs and other serotonergic agents; contraindicated with strong CYP2D6 inhibitors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2581456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12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 err="1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Exxua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 (new)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3502961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12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</a:t>
            </a:r>
            <a:r>
              <a:rPr lang="en-US" sz="2400" dirty="0" err="1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Exxua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 err="1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Gepirone</a:t>
            </a:r>
            <a:endParaRPr lang="en-US" sz="40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 (new)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63329551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Gepirone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(Exxua)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18.2–54.6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(2023 FDA approval, though it’s been around for a while); extended-release formulation; once daily dosing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5-HT1A agonist — few sexual side effects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Azapirone class (like buspirone); selective 5-HT1A partial agonist; approved for MDD</a:t>
            </a:r>
            <a:endParaRPr lang="en-US" sz="12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Dizziness most common side effect; no weight gain or sexual dysfunction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Newest antidepressant class approval; limited long-term post-marketing data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6910237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13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 err="1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Vybriid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 (new)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90601417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13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</a:t>
            </a:r>
            <a:r>
              <a:rPr lang="en-US" sz="2400" dirty="0" err="1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Vybriid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Vilazodone</a:t>
            </a:r>
            <a:endParaRPr lang="en-US" sz="40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 (new)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56473098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Vilazodone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(Viibryd)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20–40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10 mg x7 days, then 20 mg x7 days, then 40 mg; </a:t>
            </a:r>
            <a:r>
              <a:rPr lang="en-US" sz="1100" u="sng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take with food</a:t>
            </a:r>
            <a:endParaRPr lang="en-US" sz="1100" u="sng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SSRI + 5-HT1A partial agonist — maybe faster onset, fewer sexual side effects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Combined serotonin reuptake inhibition and autoreceptor partial agonism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Side Effect: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 side effects common early — take with food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Nausea, diarrhea early in treatment; </a:t>
            </a:r>
            <a:r>
              <a:rPr lang="en-US" sz="1400" b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food increases bioavailability significantly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6789726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SNRIs — Mechanism &amp; Indications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4114800" cy="347472"/>
          </a:xfrm>
          <a:prstGeom prst="rect">
            <a:avLst/>
          </a:prstGeom>
          <a:solidFill>
            <a:srgbClr val="2A7B9B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2412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 of Action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" y="1655064"/>
            <a:ext cx="38404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 blockade of SERT (serotonin) and NET (norepinephrine) transporters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component adds benefit for pain syndromes and fatigue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Dose-dependent NE activity (higher doses = more NE effect)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Venlafaxine: SSRI-like at low doses; true SNRI at ≥150 mg/day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754880" y="100584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05840"/>
            <a:ext cx="4114800" cy="347472"/>
          </a:xfrm>
          <a:prstGeom prst="rect">
            <a:avLst/>
          </a:prstGeom>
          <a:solidFill>
            <a:srgbClr val="F0A500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0" y="102412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Broader Indications vs. SSRIs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655064"/>
            <a:ext cx="38404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MDD, GAD, Social Anxiety, Panic Disorder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Fibromyalgia (duloxetine, milnacipran)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Diabetic peripheral neuropathy (duloxetine)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Chronic musculoskeletal pain (duloxetine)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Stress urinary incontinence (duloxetine — off-label in US)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Monitor BP (NE → HTN), especially venlafaxine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9896378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SNRIs — Full Medication List</a:t>
            </a:r>
            <a:endParaRPr lang="en-US" sz="2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459868"/>
              </p:ext>
            </p:extLst>
          </p:nvPr>
        </p:nvGraphicFramePr>
        <p:xfrm>
          <a:off x="274320" y="1005840"/>
          <a:ext cx="8595360" cy="384048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Generic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Dose Range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Note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Desvenlafaxine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(Pristiq)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50–100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Active metabolite of venlafaxine; less CYP interaction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Duloxetine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(Cymbalta)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40–120 mg/day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Pain + MDD + anxiety; hepatotoxicity risk — avoid in liver disease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Levomilnacipran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(Fetzima)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40–120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Strongest NE selectivity of SNRIs; energizing profile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Milnacipran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(Savella)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100–200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FDA approved for fibromyalgia only (not MDD in US)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Venlafaxine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(Effexor)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75–375 mg/day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Dose-dependent NE; difficult discontinuation; monitor BP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591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137160"/>
            <a:ext cx="2286000" cy="384048"/>
          </a:xfrm>
          <a:prstGeom prst="roundRect">
            <a:avLst>
              <a:gd name="adj" fmla="val 35714"/>
            </a:avLst>
          </a:prstGeom>
          <a:solidFill>
            <a:srgbClr val="E8C547"/>
          </a:solidFill>
          <a:ln w="12700">
            <a:solidFill>
              <a:srgbClr val="E8C5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ALL THAT APPLY ✅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880360" y="64008"/>
            <a:ext cx="5852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patient with MDD + insomnia + low appetite + no sexual side effect concerns.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antidepressants fit your algorithm?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115568"/>
            <a:ext cx="4114800" cy="1115568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15568"/>
            <a:ext cx="64008" cy="1115568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21208" y="1316736"/>
            <a:ext cx="594360" cy="59436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21208" y="131673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61872" y="122529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Mirtazapine (Remeron)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261872" y="159105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Sedating + appetite-stimulating; no sexual SE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09160" y="1115568"/>
            <a:ext cx="4114800" cy="1115568"/>
          </a:xfrm>
          <a:prstGeom prst="rect">
            <a:avLst/>
          </a:prstGeom>
          <a:solidFill>
            <a:srgbClr val="E5F4F2"/>
          </a:solidFill>
          <a:ln w="12700">
            <a:solidFill>
              <a:srgbClr val="E5F4F2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115568"/>
            <a:ext cx="64008" cy="1115568"/>
          </a:xfrm>
          <a:prstGeom prst="rect">
            <a:avLst/>
          </a:prstGeom>
          <a:solidFill>
            <a:srgbClr val="0D7A6B"/>
          </a:solidFill>
          <a:ln w="12700">
            <a:solidFill>
              <a:srgbClr val="0D7A6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64608" y="1316736"/>
            <a:ext cx="594360" cy="594360"/>
          </a:xfrm>
          <a:prstGeom prst="ellipse">
            <a:avLst/>
          </a:prstGeom>
          <a:solidFill>
            <a:srgbClr val="0D7A6B"/>
          </a:solidFill>
          <a:ln w="12700">
            <a:solidFill>
              <a:srgbClr val="0D7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64608" y="131673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605272" y="122529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Trazodone (Desyrel)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605272" y="159105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Off-label sleep aid; low antidepressant efficacy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2395728"/>
            <a:ext cx="4114800" cy="1115568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2395728"/>
            <a:ext cx="64008" cy="1115568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21208" y="2596896"/>
            <a:ext cx="594360" cy="59436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1208" y="259689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261872" y="250545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Bupropion (Wellbutrin)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261872" y="287121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Activating; no sexual SE; may worsen insomnia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09160" y="2395728"/>
            <a:ext cx="4114800" cy="1115568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09160" y="2395728"/>
            <a:ext cx="64008" cy="111556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64608" y="2596896"/>
            <a:ext cx="594360" cy="59436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64608" y="259689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605272" y="250545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Vortioxetine (Trintellix)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605272" y="287121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sexual SE; pro-cognitive; GI side effects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365760" y="3675888"/>
            <a:ext cx="4114800" cy="1115568"/>
          </a:xfrm>
          <a:prstGeom prst="rect">
            <a:avLst/>
          </a:prstGeom>
          <a:solidFill>
            <a:srgbClr val="F3EEF9"/>
          </a:solidFill>
          <a:ln w="12700">
            <a:solidFill>
              <a:srgbClr val="F3EEF9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65760" y="3675888"/>
            <a:ext cx="64008" cy="1115568"/>
          </a:xfrm>
          <a:prstGeom prst="rect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21208" y="3877056"/>
            <a:ext cx="594360" cy="594360"/>
          </a:xfrm>
          <a:prstGeom prst="ellipse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21208" y="387705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261872" y="378561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Sertraline (Zoloft)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1261872" y="415137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 use; sexual SE possible; weight-neutral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709160" y="3675888"/>
            <a:ext cx="4114800" cy="11155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709160" y="3675888"/>
            <a:ext cx="64008" cy="1115568"/>
          </a:xfrm>
          <a:prstGeom prst="rect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864608" y="3877056"/>
            <a:ext cx="594360" cy="594360"/>
          </a:xfrm>
          <a:prstGeom prst="ellipse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64608" y="387705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5605272" y="378561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Paroxetine (Paxil)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5605272" y="415137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Sedating + weight gain — could help appetite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73534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Antidepressants — Key Mechanisms at a Glance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840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160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Bupropion</a:t>
            </a: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(Wellbutrin): DA + NE reuptake inhibitor — energizing, no sexual SE, smoking cessation, weight neutral or sometimes appetite suppressant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160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Mirtazapine</a:t>
            </a: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(Remeron): NaSSA — α2 blockade + 5-HT2/3 block; sedating (</a:t>
            </a:r>
            <a:r>
              <a:rPr lang="en-US" sz="1600" dirty="0" err="1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</a:t>
            </a: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at lower doses), appetite-stimulating, few sexual side effects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160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Trazodone</a:t>
            </a: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(Desyrel): SARI — serotonin antagonist/reuptake inhibitor; mainly used for sleep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160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Vortioxetine</a:t>
            </a: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(Trintellix): multimodal — SERT inhibition + multiple 5-HT receptor modulation; pro-cognitive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160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Vilazodone</a:t>
            </a: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(Viibryd): SPARI — SSRI + partial 5-HT1A agonist; GI side effects common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160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Buspirone</a:t>
            </a: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(Buspar): 5-HT1A partial agonist — anxiolytic, not sedating, no dependence risk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160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Bupropion/Dextromethorphan (DXM) </a:t>
            </a: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(Auvelity): first NMDA antagonist oral antidepressant — faster onset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Font typeface="+mj-lt"/>
              <a:buAutoNum type="arabicPeriod"/>
            </a:pPr>
            <a:r>
              <a:rPr lang="en-US" sz="160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Gepirone</a:t>
            </a:r>
            <a:r>
              <a:rPr lang="en-US" sz="16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(Exxua): azapirone 5-HT1A agonist — “new” to market 2023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7681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Antidepressants — Medication List (1 of 2)</a:t>
            </a:r>
            <a:endParaRPr lang="en-US" sz="21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314649"/>
              </p:ext>
            </p:extLst>
          </p:nvPr>
        </p:nvGraphicFramePr>
        <p:xfrm>
          <a:off x="274320" y="1005840"/>
          <a:ext cx="8595360" cy="320040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Generic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Dose Range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Note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Bupropion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(Wellbutrin/Zyban)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150–450 mg/day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Seizure risk at high doses; no sexual SE; smoking cessation, caution in alcohol use, anxiety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Bupropion/dextromethorphan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(Auvelity)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45/105 mg BID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NMDA antagonist mechanism; faster onset than standard ADs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Buspirone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(Buspar)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15–60 mg/day divided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GAD; little sedation/dependence; takes 2–4 weeks to work, may need higher doses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Gepirone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(Exxua)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18.2–54.6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(2023); 5-HT1A agonist; few sexual side effects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06782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9144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Antidepressants — Medication List (2 of 2)</a:t>
            </a:r>
            <a:endParaRPr lang="en-US" sz="21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387113"/>
              </p:ext>
            </p:extLst>
          </p:nvPr>
        </p:nvGraphicFramePr>
        <p:xfrm>
          <a:off x="274320" y="1005840"/>
          <a:ext cx="8595360" cy="384048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Generic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 Name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Dose Range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Note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Mirtazapine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(Remeron)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15–45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Sedating + appetite-stimulating; paradox: lower doses more sedating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Nefazodone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(Serzone)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300–600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Black box: hepatotoxicity — LFTs required; rarely used now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Trazodone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(Desyrel)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150–400 mg MDD; 25–100 mg qhs sleep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Priapism risk; widely used off-label as sleep aid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Vilazodone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(Viibryd)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20–40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Take with food; GI side effects common early 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Vortioxetine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6B80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(Trintellix)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10–20 mg/day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0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Pro-cognitive effects; multimodal serotonin activity</a:t>
                      </a:r>
                      <a:endParaRPr lang="en-US" sz="11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42067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09728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TCAs: Tertiary → Secondary Amine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822960" y="1536192"/>
            <a:ext cx="2194560" cy="2194560"/>
          </a:xfrm>
          <a:prstGeom prst="ellipse">
            <a:avLst/>
          </a:prstGeom>
          <a:solidFill>
            <a:srgbClr val="D6E4F7"/>
          </a:solidFill>
          <a:ln w="31750">
            <a:solidFill>
              <a:srgbClr val="2563A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31343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Amitriptyline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14400" y="267919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(Elavil)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377440" y="1576426"/>
            <a:ext cx="402336" cy="402336"/>
          </a:xfrm>
          <a:prstGeom prst="ellipse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377440" y="157642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670048" y="1137514"/>
            <a:ext cx="585216" cy="585216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70048" y="1137514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CH₃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743200" y="1667866"/>
            <a:ext cx="182880" cy="0"/>
          </a:xfrm>
          <a:prstGeom prst="line">
            <a:avLst/>
          </a:prstGeom>
          <a:noFill/>
          <a:ln w="19050">
            <a:solidFill>
              <a:srgbClr val="2563A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670048" y="1832458"/>
            <a:ext cx="585216" cy="585216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670048" y="1832458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CH₃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743200" y="1887322"/>
            <a:ext cx="182880" cy="201168"/>
          </a:xfrm>
          <a:prstGeom prst="line">
            <a:avLst/>
          </a:prstGeom>
          <a:noFill/>
          <a:ln w="19050">
            <a:solidFill>
              <a:srgbClr val="2563A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70432" y="3840480"/>
            <a:ext cx="1499616" cy="329184"/>
          </a:xfrm>
          <a:prstGeom prst="roundRect">
            <a:avLst>
              <a:gd name="adj" fmla="val 27778"/>
            </a:avLst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170432" y="3840480"/>
            <a:ext cx="149961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Tertiary Amine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914400" y="4224528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methyl groups on nitrogen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154680" y="2633472"/>
            <a:ext cx="2423160" cy="0"/>
          </a:xfrm>
          <a:prstGeom prst="line">
            <a:avLst/>
          </a:prstGeom>
          <a:noFill/>
          <a:ln w="31750">
            <a:solidFill>
              <a:srgbClr val="1C3A5E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513832" y="2514600"/>
            <a:ext cx="182880" cy="237744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096512" y="2066544"/>
            <a:ext cx="950976" cy="310896"/>
          </a:xfrm>
          <a:prstGeom prst="roundRect">
            <a:avLst>
              <a:gd name="adj" fmla="val 29412"/>
            </a:avLst>
          </a:prstGeom>
          <a:solidFill>
            <a:srgbClr val="FDF0E8"/>
          </a:solidFill>
          <a:ln w="19050">
            <a:solidFill>
              <a:srgbClr val="C05A1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096512" y="2066544"/>
            <a:ext cx="9509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0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–CH₃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977640" y="2761488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N-demethylation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6126480" y="1536192"/>
            <a:ext cx="2194560" cy="2194560"/>
          </a:xfrm>
          <a:prstGeom prst="ellipse">
            <a:avLst/>
          </a:prstGeom>
          <a:solidFill>
            <a:srgbClr val="E2F4EC"/>
          </a:solidFill>
          <a:ln w="31750">
            <a:solidFill>
              <a:srgbClr val="2E7D5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17920" y="231343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E7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Nortriptyline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217920" y="267919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(Pamelor)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680960" y="1576426"/>
            <a:ext cx="402336" cy="402336"/>
          </a:xfrm>
          <a:prstGeom prst="ellipse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680960" y="157642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7973568" y="1137514"/>
            <a:ext cx="585216" cy="585216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973568" y="1137514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CH₃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8046720" y="1667866"/>
            <a:ext cx="182880" cy="0"/>
          </a:xfrm>
          <a:prstGeom prst="line">
            <a:avLst/>
          </a:prstGeom>
          <a:noFill/>
          <a:ln w="19050">
            <a:solidFill>
              <a:srgbClr val="2E7D52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973568" y="1832458"/>
            <a:ext cx="585216" cy="585216"/>
          </a:xfrm>
          <a:prstGeom prst="ellipse">
            <a:avLst/>
          </a:prstGeom>
          <a:solidFill>
            <a:srgbClr val="CCCCCC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973568" y="1832458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8046720" y="1887322"/>
            <a:ext cx="182880" cy="201168"/>
          </a:xfrm>
          <a:prstGeom prst="line">
            <a:avLst/>
          </a:prstGeom>
          <a:noFill/>
          <a:ln w="19050">
            <a:solidFill>
              <a:srgbClr val="AAAAA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473952" y="3840480"/>
            <a:ext cx="1499616" cy="329184"/>
          </a:xfrm>
          <a:prstGeom prst="roundRect">
            <a:avLst>
              <a:gd name="adj" fmla="val 27778"/>
            </a:avLst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473952" y="3840480"/>
            <a:ext cx="149961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Amine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035040" y="4224528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methyl group + 1 hydrogen on nitrogen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365760" y="4462272"/>
            <a:ext cx="8412480" cy="566928"/>
          </a:xfrm>
          <a:prstGeom prst="rect">
            <a:avLst/>
          </a:prstGeom>
          <a:solidFill>
            <a:srgbClr val="EBF2FA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02920" y="448056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📉  Side effect burden drops going tertiary → secondary  |  📊  Therapeutic drug levels are more reliable and easier to interpret in secondary amines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47155703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1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Elavil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02157443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1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Elavil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Amitriptyline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49128397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Amitriptyline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(Elavil)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75–300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low (25–50 mg); titrate slowly; often dosed at bedtime due to sedation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cs typeface="Calibri" pitchFamily="34" charset="-120"/>
              </a:rPr>
              <a:t>Levels are mix of amitriptyline and nortriptyline (goal typically 60-220 ng/ml combined)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Indications: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MDD + migraine prophylaxis + neuropathic pain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widely used TCA; low-dose (10–25 mg) effective for headache prophylaxis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Warning: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sedating and anticholinergic TCA — avoid in elderly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/>
              </a:rPr>
              <a:t>Beers Criteria </a:t>
            </a: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drug; risk of falls, urinary retention, confusion, constipation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8082051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2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Pamelor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06447513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2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Pamelor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Nortriptyline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56819078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Nortriptyline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(Pamelor)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50–150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Therapeutic window 50–150 ng/mL; levels above or below reduce efficacy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tolerated TCA — useful in elderly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metabolite of amitriptyline; less anticholinergic; less orthostatic hypotension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serum levels — therapeutic window is narrow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Curvilinear dose-response; levels too high may reduce effectiveness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779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137160"/>
            <a:ext cx="2286000" cy="384048"/>
          </a:xfrm>
          <a:prstGeom prst="roundRect">
            <a:avLst>
              <a:gd name="adj" fmla="val 35714"/>
            </a:avLst>
          </a:prstGeom>
          <a:solidFill>
            <a:srgbClr val="E8C547"/>
          </a:solidFill>
          <a:ln w="12700">
            <a:solidFill>
              <a:srgbClr val="E8C5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ALL THAT APPLY ✅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880360" y="64008"/>
            <a:ext cx="5852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patient presents with Generalized Anxiety Disorder (GAD). No prior treatment.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of the following are reasonable first-line options?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1115568"/>
            <a:ext cx="4114800" cy="1115568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15568"/>
            <a:ext cx="64008" cy="1115568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21208" y="1316736"/>
            <a:ext cx="594360" cy="59436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21208" y="131673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61872" y="1499013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Escitalopram (Lexapro)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709160" y="1115568"/>
            <a:ext cx="4114800" cy="11155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115568"/>
            <a:ext cx="64008" cy="1115568"/>
          </a:xfrm>
          <a:prstGeom prst="rect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64608" y="1316736"/>
            <a:ext cx="594360" cy="594360"/>
          </a:xfrm>
          <a:prstGeom prst="ellipse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64608" y="131673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605272" y="1471581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Alprazolam (Xanax)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65760" y="2395728"/>
            <a:ext cx="4114800" cy="1115568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2395728"/>
            <a:ext cx="64008" cy="111556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21208" y="2596896"/>
            <a:ext cx="594360" cy="59436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1208" y="259689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261872" y="277977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Duloxetine (Cymbalta)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709160" y="2395728"/>
            <a:ext cx="4114800" cy="1115568"/>
          </a:xfrm>
          <a:prstGeom prst="rect">
            <a:avLst/>
          </a:prstGeom>
          <a:solidFill>
            <a:srgbClr val="E5F4F2"/>
          </a:solidFill>
          <a:ln w="12700">
            <a:solidFill>
              <a:srgbClr val="E5F4F2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09160" y="2395728"/>
            <a:ext cx="64008" cy="1115568"/>
          </a:xfrm>
          <a:prstGeom prst="rect">
            <a:avLst/>
          </a:prstGeom>
          <a:solidFill>
            <a:srgbClr val="0D7A6B"/>
          </a:solidFill>
          <a:ln w="12700">
            <a:solidFill>
              <a:srgbClr val="0D7A6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64608" y="2596896"/>
            <a:ext cx="594360" cy="594360"/>
          </a:xfrm>
          <a:prstGeom prst="ellipse">
            <a:avLst/>
          </a:prstGeom>
          <a:solidFill>
            <a:srgbClr val="0D7A6B"/>
          </a:solidFill>
          <a:ln w="12700">
            <a:solidFill>
              <a:srgbClr val="0D7A6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64608" y="259689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605272" y="277977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Buspirone (Buspar)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365760" y="3675888"/>
            <a:ext cx="4114800" cy="1115568"/>
          </a:xfrm>
          <a:prstGeom prst="rect">
            <a:avLst/>
          </a:prstGeom>
          <a:solidFill>
            <a:srgbClr val="F3EEF9"/>
          </a:solidFill>
          <a:ln w="12700">
            <a:solidFill>
              <a:srgbClr val="F3EEF9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65760" y="3675888"/>
            <a:ext cx="64008" cy="1115568"/>
          </a:xfrm>
          <a:prstGeom prst="rect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21208" y="3877056"/>
            <a:ext cx="594360" cy="594360"/>
          </a:xfrm>
          <a:prstGeom prst="ellipse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21208" y="387705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261872" y="405993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Venlafaxine XR (Effexor)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709160" y="3675888"/>
            <a:ext cx="4114800" cy="1115568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709160" y="3675888"/>
            <a:ext cx="64008" cy="1115568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864608" y="3877056"/>
            <a:ext cx="594360" cy="59436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64608" y="387705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5605272" y="4000500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Clonazepam (Klonopin)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77265228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3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Anafranil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27795560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3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Anafranil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Clomipramine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60954757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Clomipramine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(Anafranil)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100–250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25 mg; titrate over 2 weeks; divide doses to reduce GI side effects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Indication: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 standard for OCD pharmacotherapy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serotonergic TCA; FDA-approved for OCD; also used for cataplexy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Warnings: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Seizure risk + serotonin syndrome risk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Lowers seizure threshold dose-dependently; significant anticholinergic burden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0532261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4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Norpramin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73624393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4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Norpramin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Desipramine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TCA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76115838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Desipramine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(Norpramin)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75–300 mg/day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metabolite of imipramine; therapeutic drug monitoring recommended, (Goal level 100-300 ng/ml)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Least anticholinergic TCA — good for pain syndromes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Primarily NE reuptake inhibition; useful for neuropathic pain and ADHD off-label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activating — less sedation than other TCAs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Still carries cardiac risk; check levels; overdose lethality remains a concern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9664432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5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 err="1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Sinequan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 (new)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75023159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5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</a:t>
            </a:r>
            <a:r>
              <a:rPr lang="en-US" sz="2400" dirty="0" err="1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Synequan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Doxepin</a:t>
            </a:r>
            <a:endParaRPr lang="en-US" sz="40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AD (new)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57650800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Doxepin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(Sinequan)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75–300 mg/day (MDD); 3–6 mg qhs (insomnia)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Low-dose formulation (Silenor) FDA-approved for insomnia; very different dosing contexts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Use: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Low-dose (3–6 mg) FDA-approved for insomnia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Selective H1 antagonism at low doses; minimal next-day sedation at 3–6 mg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sedating at antidepressant doses — significant anticholinergic burden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high doses in elderly; topical form (Zonalon) used for pruritus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70566857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03504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" y="0"/>
            <a:ext cx="86868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</a:rPr>
              <a:t>Tricyclic Antidepressants: Tertiary vs. Secondary Amines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603504"/>
            <a:ext cx="9144000" cy="347472"/>
          </a:xfrm>
          <a:prstGeom prst="rect">
            <a:avLst/>
          </a:prstGeom>
          <a:solidFill>
            <a:srgbClr val="EBF3FB"/>
          </a:solidFill>
          <a:ln w="12700">
            <a:solidFill>
              <a:srgbClr val="B8D0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603504"/>
            <a:ext cx="8778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1A"/>
                </a:solidFill>
              </a:rPr>
              <a:t>Cleaving a methyl group from a tertiary amine →  secondary amine  </a:t>
            </a:r>
            <a:r>
              <a:rPr lang="en-US" sz="1000" b="1" dirty="0">
                <a:solidFill>
                  <a:srgbClr val="1F4E79"/>
                </a:solidFill>
              </a:rPr>
              <a:t>removes most serotonin reuptake inhibition</a:t>
            </a:r>
            <a:r>
              <a:rPr lang="en-US" sz="1000" dirty="0">
                <a:solidFill>
                  <a:srgbClr val="1A1A1A"/>
                </a:solidFill>
              </a:rPr>
              <a:t>  and reduces anticholinergic, antihistaminic &amp; α1 receptor burden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37160" y="987552"/>
            <a:ext cx="3977640" cy="38404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7160" y="987552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kern="0" spc="200" dirty="0">
                <a:solidFill>
                  <a:srgbClr val="FFFFFF"/>
                </a:solidFill>
              </a:rPr>
              <a:t>TERTIARY AMINES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37160" y="1380744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C8102E"/>
                </a:solidFill>
              </a:rPr>
              <a:t>More receptor binding → more side effects, more dangerous in overdose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5029200" y="987552"/>
            <a:ext cx="3977640" cy="237744"/>
          </a:xfrm>
          <a:prstGeom prst="rect">
            <a:avLst/>
          </a:prstGeom>
          <a:solidFill>
            <a:srgbClr val="2E7D5E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4628" y="920175"/>
            <a:ext cx="3977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kern="0" spc="200" dirty="0">
                <a:solidFill>
                  <a:srgbClr val="FFFFFF"/>
                </a:solidFill>
              </a:rPr>
              <a:t>SECONDARY AMINES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029200" y="1380744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2E7D5E"/>
                </a:solidFill>
              </a:rPr>
              <a:t>Fewer receptors → better tolerated, reliable levels (no active metabolites)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137160" y="1216152"/>
            <a:ext cx="3977640" cy="658368"/>
          </a:xfrm>
          <a:prstGeom prst="rect">
            <a:avLst/>
          </a:prstGeom>
          <a:solidFill>
            <a:srgbClr val="FDECEA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37160" y="1216152"/>
            <a:ext cx="50292" cy="6583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28600" y="1243584"/>
            <a:ext cx="352044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102E"/>
                </a:solidFill>
              </a:rPr>
              <a:t>Amitriptyline (Elavil)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834640" y="1243584"/>
            <a:ext cx="118872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i="1" dirty="0">
                <a:solidFill>
                  <a:srgbClr val="888888"/>
                </a:solidFill>
              </a:rPr>
              <a:t>t½ 17–75 hr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228600" y="1417320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CYP: 2D6, 2C19, 2C9, 1A2, 3A4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8600" y="1563624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</a:rPr>
              <a:t>50–300 mg/day  |  Level: 150–300 ng/mL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228600" y="1709928"/>
            <a:ext cx="3840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C8102E"/>
                </a:solidFill>
              </a:rPr>
              <a:t>→ Potent SRI. High α1, H1, M1 affinity — greatest side effect burden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137160" y="1920240"/>
            <a:ext cx="3977640" cy="658368"/>
          </a:xfrm>
          <a:prstGeom prst="rect">
            <a:avLst/>
          </a:prstGeom>
          <a:solidFill>
            <a:srgbClr val="FDECEA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37160" y="1920240"/>
            <a:ext cx="50292" cy="6583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28600" y="1947672"/>
            <a:ext cx="352044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102E"/>
                </a:solidFill>
              </a:rPr>
              <a:t>Clomipramine (Anafranil)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2834640" y="1947672"/>
            <a:ext cx="118872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i="1" dirty="0">
                <a:solidFill>
                  <a:srgbClr val="888888"/>
                </a:solidFill>
              </a:rPr>
              <a:t>t½ ~32 hr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228600" y="2121408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CYP: 2C19, 3A4, 2D6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228600" y="2267712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</a:rPr>
              <a:t>50–250 mg/day  |  Level: ≤500 ng/mL (combo)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228600" y="2414016"/>
            <a:ext cx="3840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C8102E"/>
                </a:solidFill>
              </a:rPr>
              <a:t>→ Most potent SRI of all TCAs → 1st-line for OCD. Cannot add MAOI.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137160" y="2624328"/>
            <a:ext cx="3977640" cy="658368"/>
          </a:xfrm>
          <a:prstGeom prst="rect">
            <a:avLst/>
          </a:prstGeom>
          <a:solidFill>
            <a:srgbClr val="FDECEA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37160" y="2624328"/>
            <a:ext cx="50292" cy="6583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28600" y="2651760"/>
            <a:ext cx="352044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102E"/>
                </a:solidFill>
              </a:rPr>
              <a:t>Doxepin (Sinequan)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834640" y="2651760"/>
            <a:ext cx="118872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i="1" dirty="0">
                <a:solidFill>
                  <a:srgbClr val="888888"/>
                </a:solidFill>
              </a:rPr>
              <a:t>t½ 17–51 hr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228600" y="2825496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CYP: 2D6, 2C19, 2C9, 1A2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228600" y="2971800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</a:rPr>
              <a:t>25–300 mg/day  |  Level: 100–200 ng/mL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228600" y="3118104"/>
            <a:ext cx="3840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C8102E"/>
                </a:solidFill>
              </a:rPr>
              <a:t>→ Highest H1 affinity. Low-dose (10–25 mg) used as a sedative-hypnotic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37160" y="3328416"/>
            <a:ext cx="3977640" cy="658368"/>
          </a:xfrm>
          <a:prstGeom prst="rect">
            <a:avLst/>
          </a:prstGeom>
          <a:solidFill>
            <a:srgbClr val="FDECEA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37160" y="3328416"/>
            <a:ext cx="50292" cy="6583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28600" y="3355848"/>
            <a:ext cx="352044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102E"/>
                </a:solidFill>
              </a:rPr>
              <a:t>Imipramine (Tofranil)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2834640" y="3355848"/>
            <a:ext cx="118872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i="1" dirty="0">
                <a:solidFill>
                  <a:srgbClr val="888888"/>
                </a:solidFill>
              </a:rPr>
              <a:t>t½ 9–24 hr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28600" y="3529584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CYP: 2D6, 2C19, 1A2, 3A4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228600" y="3675888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</a:rPr>
              <a:t>50–300 mg/day  |  Level: 150–300 ng/mL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228600" y="3822192"/>
            <a:ext cx="3840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C8102E"/>
                </a:solidFill>
              </a:rPr>
              <a:t>→ Good for panic &amp; enuresis. Active metabolite = desipramine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5029200" y="1216152"/>
            <a:ext cx="3977640" cy="658368"/>
          </a:xfrm>
          <a:prstGeom prst="rect">
            <a:avLst/>
          </a:prstGeom>
          <a:solidFill>
            <a:srgbClr val="E8F5EF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029200" y="1216152"/>
            <a:ext cx="50292" cy="658368"/>
          </a:xfrm>
          <a:prstGeom prst="rect">
            <a:avLst/>
          </a:prstGeom>
          <a:solidFill>
            <a:srgbClr val="2E7D5E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120640" y="1243584"/>
            <a:ext cx="352044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7D5E"/>
                </a:solidFill>
              </a:rPr>
              <a:t>Nortriptyline (Pamelor)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7726680" y="1243584"/>
            <a:ext cx="118872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i="1" dirty="0">
                <a:solidFill>
                  <a:srgbClr val="888888"/>
                </a:solidFill>
              </a:rPr>
              <a:t>t½ 12–93 hr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5120640" y="1417320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CYP: 2D6, 3A4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5120640" y="1563624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</a:rPr>
              <a:t>25–150 mg/day  |  Level: 50–150 ng/mL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5120640" y="1709928"/>
            <a:ext cx="3840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2E7D5E"/>
                </a:solidFill>
              </a:rPr>
              <a:t>→ Metabolite of amitriptyline. Level reliably parallels dose.</a:t>
            </a:r>
            <a:endParaRPr lang="en-US" sz="750" dirty="0"/>
          </a:p>
        </p:txBody>
      </p:sp>
      <p:sp>
        <p:nvSpPr>
          <p:cNvPr id="47" name="Shape 45"/>
          <p:cNvSpPr/>
          <p:nvPr/>
        </p:nvSpPr>
        <p:spPr>
          <a:xfrm>
            <a:off x="5029200" y="1920240"/>
            <a:ext cx="3977640" cy="658368"/>
          </a:xfrm>
          <a:prstGeom prst="rect">
            <a:avLst/>
          </a:prstGeom>
          <a:solidFill>
            <a:srgbClr val="E8F5EF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5029200" y="1920240"/>
            <a:ext cx="50292" cy="658368"/>
          </a:xfrm>
          <a:prstGeom prst="rect">
            <a:avLst/>
          </a:prstGeom>
          <a:solidFill>
            <a:srgbClr val="2E7D5E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120640" y="1947672"/>
            <a:ext cx="352044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7D5E"/>
                </a:solidFill>
              </a:rPr>
              <a:t>Desipramine (Norpramin)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7726680" y="1947672"/>
            <a:ext cx="118872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i="1" dirty="0">
                <a:solidFill>
                  <a:srgbClr val="888888"/>
                </a:solidFill>
              </a:rPr>
              <a:t>t½ 12–77 hr</a:t>
            </a:r>
            <a:endParaRPr lang="en-US" sz="850" dirty="0"/>
          </a:p>
        </p:txBody>
      </p:sp>
      <p:sp>
        <p:nvSpPr>
          <p:cNvPr id="51" name="Text 49"/>
          <p:cNvSpPr/>
          <p:nvPr/>
        </p:nvSpPr>
        <p:spPr>
          <a:xfrm>
            <a:off x="5120640" y="2121408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CYP: 2D6, 2C19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5120640" y="2267712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</a:rPr>
              <a:t>50–300 mg/day  |  Level: 100–300 ng/mL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5120640" y="2414016"/>
            <a:ext cx="3840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2E7D5E"/>
                </a:solidFill>
              </a:rPr>
              <a:t>→ Most potent NE reuptake inhibitor of all TCAs. Activating.</a:t>
            </a:r>
            <a:endParaRPr lang="en-US" sz="750" dirty="0"/>
          </a:p>
        </p:txBody>
      </p:sp>
      <p:sp>
        <p:nvSpPr>
          <p:cNvPr id="54" name="Shape 52"/>
          <p:cNvSpPr/>
          <p:nvPr/>
        </p:nvSpPr>
        <p:spPr>
          <a:xfrm>
            <a:off x="5029200" y="2624328"/>
            <a:ext cx="3977640" cy="658368"/>
          </a:xfrm>
          <a:prstGeom prst="rect">
            <a:avLst/>
          </a:prstGeom>
          <a:solidFill>
            <a:srgbClr val="E8F5EF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5029200" y="2624328"/>
            <a:ext cx="50292" cy="658368"/>
          </a:xfrm>
          <a:prstGeom prst="rect">
            <a:avLst/>
          </a:prstGeom>
          <a:solidFill>
            <a:srgbClr val="2E7D5E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5120640" y="2651760"/>
            <a:ext cx="352044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7D5E"/>
                </a:solidFill>
              </a:rPr>
              <a:t>Protriptyline (Vivactil)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7726680" y="2651760"/>
            <a:ext cx="118872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i="1" dirty="0">
                <a:solidFill>
                  <a:srgbClr val="888888"/>
                </a:solidFill>
              </a:rPr>
              <a:t>t½ 54–198 hr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5120640" y="2825496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55555"/>
                </a:solidFill>
              </a:rPr>
              <a:t>CYP: 2D6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5120640" y="2971800"/>
            <a:ext cx="38404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</a:rPr>
              <a:t>10–60 mg/day  |  Level: 100–200 ng/mL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5120640" y="3118104"/>
            <a:ext cx="3840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2E7D5E"/>
                </a:solidFill>
              </a:rPr>
              <a:t>→ Most activating TCA — can worsen insomnia or anxiety.</a:t>
            </a:r>
            <a:endParaRPr lang="en-US" sz="750" dirty="0"/>
          </a:p>
        </p:txBody>
      </p:sp>
      <p:sp>
        <p:nvSpPr>
          <p:cNvPr id="61" name="Shape 59"/>
          <p:cNvSpPr/>
          <p:nvPr/>
        </p:nvSpPr>
        <p:spPr>
          <a:xfrm>
            <a:off x="137160" y="4023360"/>
            <a:ext cx="3977640" cy="749808"/>
          </a:xfrm>
          <a:prstGeom prst="rect">
            <a:avLst/>
          </a:prstGeom>
          <a:solidFill>
            <a:srgbClr val="FFF3E0"/>
          </a:solidFill>
          <a:ln w="12700">
            <a:solidFill>
              <a:srgbClr val="7B3F0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210312" y="4069080"/>
            <a:ext cx="38679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7B3F00"/>
                </a:solidFill>
              </a:rPr>
              <a:t>⚠  Tertiary amine side effects</a:t>
            </a:r>
            <a:endParaRPr lang="en-US" sz="900" dirty="0"/>
          </a:p>
        </p:txBody>
      </p:sp>
      <p:sp>
        <p:nvSpPr>
          <p:cNvPr id="63" name="Text 61"/>
          <p:cNvSpPr/>
          <p:nvPr/>
        </p:nvSpPr>
        <p:spPr>
          <a:xfrm>
            <a:off x="210312" y="4251960"/>
            <a:ext cx="38679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7B3F00"/>
                </a:solidFill>
              </a:rPr>
              <a:t>α1: </a:t>
            </a:r>
            <a:r>
              <a:rPr lang="en-US" sz="800" dirty="0">
                <a:solidFill>
                  <a:srgbClr val="1A1A1A"/>
                </a:solidFill>
              </a:rPr>
              <a:t>Dizziness, orthostatic hypotension, palpitations
</a:t>
            </a:r>
            <a:r>
              <a:rPr lang="en-US" sz="800" b="1" dirty="0">
                <a:solidFill>
                  <a:srgbClr val="7B3F00"/>
                </a:solidFill>
              </a:rPr>
              <a:t>H1: </a:t>
            </a:r>
            <a:r>
              <a:rPr lang="en-US" sz="800" dirty="0">
                <a:solidFill>
                  <a:srgbClr val="1A1A1A"/>
                </a:solidFill>
              </a:rPr>
              <a:t>Weight gain, sedation
</a:t>
            </a:r>
            <a:r>
              <a:rPr lang="en-US" sz="800" b="1" dirty="0">
                <a:solidFill>
                  <a:srgbClr val="7B3F00"/>
                </a:solidFill>
              </a:rPr>
              <a:t>M1: </a:t>
            </a:r>
            <a:r>
              <a:rPr lang="en-US" sz="800" dirty="0">
                <a:solidFill>
                  <a:srgbClr val="1A1A1A"/>
                </a:solidFill>
              </a:rPr>
              <a:t>Dry mouth, constipation, urinary retention, confusion (esp. elderly)</a:t>
            </a:r>
            <a:endParaRPr lang="en-US" sz="800" dirty="0"/>
          </a:p>
        </p:txBody>
      </p:sp>
      <p:sp>
        <p:nvSpPr>
          <p:cNvPr id="64" name="Shape 62"/>
          <p:cNvSpPr/>
          <p:nvPr/>
        </p:nvSpPr>
        <p:spPr>
          <a:xfrm>
            <a:off x="5029200" y="3319272"/>
            <a:ext cx="3977640" cy="1453896"/>
          </a:xfrm>
          <a:prstGeom prst="rect">
            <a:avLst/>
          </a:prstGeom>
          <a:solidFill>
            <a:srgbClr val="E8F5EF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5102352" y="3364992"/>
            <a:ext cx="38679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E7D5E"/>
                </a:solidFill>
              </a:rPr>
              <a:t>✓  Why secondary amines are better tolerated</a:t>
            </a:r>
            <a:endParaRPr lang="en-US" sz="900" dirty="0"/>
          </a:p>
        </p:txBody>
      </p:sp>
      <p:sp>
        <p:nvSpPr>
          <p:cNvPr id="66" name="Text 64"/>
          <p:cNvSpPr/>
          <p:nvPr/>
        </p:nvSpPr>
        <p:spPr>
          <a:xfrm>
            <a:off x="5102352" y="3557016"/>
            <a:ext cx="3867912" cy="11612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7D5E"/>
                </a:solidFill>
              </a:rPr>
              <a:t>No active metabolites </a:t>
            </a:r>
            <a:r>
              <a:rPr lang="en-US" sz="1100" dirty="0">
                <a:solidFill>
                  <a:srgbClr val="1A1A1A"/>
                </a:solidFill>
              </a:rPr>
              <a:t>→ blood levels are reliable and predictable
</a:t>
            </a:r>
            <a:r>
              <a:rPr lang="en-US" sz="1100" b="1" dirty="0">
                <a:solidFill>
                  <a:srgbClr val="2E7D5E"/>
                </a:solidFill>
              </a:rPr>
              <a:t>Fewer α1 / H1 / M1 effects </a:t>
            </a:r>
            <a:r>
              <a:rPr lang="en-US" sz="1100" dirty="0">
                <a:solidFill>
                  <a:srgbClr val="1A1A1A"/>
                </a:solidFill>
              </a:rPr>
              <a:t>→ less sedation, less weight gain, less anticholinergic burden
</a:t>
            </a:r>
            <a:r>
              <a:rPr lang="en-US" sz="1100" b="1" dirty="0">
                <a:solidFill>
                  <a:srgbClr val="2E7D5E"/>
                </a:solidFill>
              </a:rPr>
              <a:t>Prefer in elderly </a:t>
            </a:r>
            <a:r>
              <a:rPr lang="en-US" sz="1100" dirty="0">
                <a:solidFill>
                  <a:srgbClr val="1A1A1A"/>
                </a:solidFill>
              </a:rPr>
              <a:t>and when stimulating effect is needed
</a:t>
            </a:r>
            <a:r>
              <a:rPr lang="en-US" sz="1100" b="1" dirty="0">
                <a:solidFill>
                  <a:srgbClr val="2E7D5E"/>
                </a:solidFill>
              </a:rPr>
              <a:t>Desipramine: </a:t>
            </a:r>
            <a:r>
              <a:rPr lang="en-US" sz="1100" dirty="0">
                <a:solidFill>
                  <a:srgbClr val="1A1A1A"/>
                </a:solidFill>
              </a:rPr>
              <a:t>purest NE reuptake inhibitor — best for low-energy, anergic depression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4544568" y="987552"/>
            <a:ext cx="0" cy="3977640"/>
          </a:xfrm>
          <a:prstGeom prst="line">
            <a:avLst/>
          </a:prstGeom>
          <a:noFill/>
          <a:ln w="12700">
            <a:solidFill>
              <a:srgbClr val="DCDCDC"/>
            </a:solidFill>
            <a:prstDash val="dash"/>
          </a:ln>
        </p:spPr>
      </p:sp>
      <p:sp>
        <p:nvSpPr>
          <p:cNvPr id="68" name="Shape 66"/>
          <p:cNvSpPr/>
          <p:nvPr/>
        </p:nvSpPr>
        <p:spPr>
          <a:xfrm>
            <a:off x="0" y="4791456"/>
            <a:ext cx="9144000" cy="301752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182880" y="4791456"/>
            <a:ext cx="8869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D700"/>
                </a:solidFill>
              </a:rPr>
              <a:t>Monitoring: </a:t>
            </a:r>
            <a:r>
              <a:rPr lang="en-US" sz="900" dirty="0">
                <a:solidFill>
                  <a:srgbClr val="FFFFFF"/>
                </a:solidFill>
              </a:rPr>
              <a:t>EKG if &gt;40 yrs  |  Orthostatic BPs  |  </a:t>
            </a:r>
            <a:r>
              <a:rPr lang="en-US" sz="900" b="1" dirty="0">
                <a:solidFill>
                  <a:srgbClr val="FF9999"/>
                </a:solidFill>
              </a:rPr>
              <a:t>OD lethal at 1,000–2,000 mg</a:t>
            </a:r>
            <a:r>
              <a:rPr lang="en-US" sz="900" dirty="0">
                <a:solidFill>
                  <a:srgbClr val="FFFFFF"/>
                </a:solidFill>
              </a:rPr>
              <a:t>  |  Seizure risk 0.3%  |  Plasma levels guide dosing for all TCAs</a:t>
            </a:r>
            <a:endParaRPr lang="en-US" sz="900" dirty="0"/>
          </a:p>
        </p:txBody>
      </p:sp>
      <p:sp>
        <p:nvSpPr>
          <p:cNvPr id="70" name="Text 68"/>
          <p:cNvSpPr/>
          <p:nvPr/>
        </p:nvSpPr>
        <p:spPr>
          <a:xfrm>
            <a:off x="0" y="5093208"/>
            <a:ext cx="90525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AAAAAA"/>
                </a:solidFill>
              </a:rPr>
              <a:t>Jennifer Reid, MD  |  jenniferreidmd.com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38954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137160"/>
            <a:ext cx="2286000" cy="384048"/>
          </a:xfrm>
          <a:prstGeom prst="roundRect">
            <a:avLst>
              <a:gd name="adj" fmla="val 35714"/>
            </a:avLst>
          </a:prstGeom>
          <a:solidFill>
            <a:srgbClr val="E8C547"/>
          </a:solidFill>
          <a:ln w="12700">
            <a:solidFill>
              <a:srgbClr val="E8C5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ALL THAT APPLY ✅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880360" y="64008"/>
            <a:ext cx="5852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patient presents with Generalized Anxiety Disorder (GAD). No prior treatment.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of the following are reasonable first-line options?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1115568"/>
            <a:ext cx="4114800" cy="1115568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15568"/>
            <a:ext cx="64008" cy="1115568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21208" y="1316736"/>
            <a:ext cx="594360" cy="59436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21208" y="131673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61872" y="122529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Escitalopram (Lexapro)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261872" y="159105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FDA-approved for GAD; well-tolerated first-line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09160" y="1115568"/>
            <a:ext cx="4114800" cy="11155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115568"/>
            <a:ext cx="64008" cy="1115568"/>
          </a:xfrm>
          <a:prstGeom prst="rect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64608" y="1316736"/>
            <a:ext cx="594360" cy="594360"/>
          </a:xfrm>
          <a:prstGeom prst="ellipse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64608" y="131673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605272" y="122529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Alprazolam (Xanax)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605272" y="159105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relief — but high dependence risk long-term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2395728"/>
            <a:ext cx="4114800" cy="1115568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2395728"/>
            <a:ext cx="64008" cy="111556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21208" y="2596896"/>
            <a:ext cx="594360" cy="59436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1208" y="259689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261872" y="250545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Duloxetine (Cymbalta)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261872" y="287121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FDA-approved for GAD; bonus: pain coverage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09160" y="2395728"/>
            <a:ext cx="4114800" cy="1115568"/>
          </a:xfrm>
          <a:prstGeom prst="rect">
            <a:avLst/>
          </a:prstGeom>
          <a:solidFill>
            <a:srgbClr val="E5F4F2"/>
          </a:solidFill>
          <a:ln w="12700">
            <a:solidFill>
              <a:srgbClr val="E5F4F2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09160" y="2395728"/>
            <a:ext cx="64008" cy="1115568"/>
          </a:xfrm>
          <a:prstGeom prst="rect">
            <a:avLst/>
          </a:prstGeom>
          <a:solidFill>
            <a:srgbClr val="0D7A6B"/>
          </a:solidFill>
          <a:ln w="12700">
            <a:solidFill>
              <a:srgbClr val="0D7A6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64608" y="2596896"/>
            <a:ext cx="594360" cy="594360"/>
          </a:xfrm>
          <a:prstGeom prst="ellipse">
            <a:avLst/>
          </a:prstGeom>
          <a:solidFill>
            <a:srgbClr val="0D7A6B"/>
          </a:solidFill>
          <a:ln w="12700">
            <a:solidFill>
              <a:srgbClr val="0D7A6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64608" y="259689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605272" y="250545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Buspirone (Buspar)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605272" y="287121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Non-addictive anxiolytic; takes 2–4 weeks to work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365760" y="3675888"/>
            <a:ext cx="4114800" cy="1115568"/>
          </a:xfrm>
          <a:prstGeom prst="rect">
            <a:avLst/>
          </a:prstGeom>
          <a:solidFill>
            <a:srgbClr val="F3EEF9"/>
          </a:solidFill>
          <a:ln w="12700">
            <a:solidFill>
              <a:srgbClr val="F3EEF9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65760" y="3675888"/>
            <a:ext cx="64008" cy="1115568"/>
          </a:xfrm>
          <a:prstGeom prst="rect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21208" y="3877056"/>
            <a:ext cx="594360" cy="594360"/>
          </a:xfrm>
          <a:prstGeom prst="ellipse">
            <a:avLst/>
          </a:prstGeom>
          <a:solidFill>
            <a:srgbClr val="6D3A9C"/>
          </a:solidFill>
          <a:ln w="12700">
            <a:solidFill>
              <a:srgbClr val="6D3A9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21208" y="387705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261872" y="378561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Venlafaxine XR (Effexor)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1261872" y="415137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FDA-approved for GAD; dose-dependent NE effect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709160" y="3675888"/>
            <a:ext cx="4114800" cy="1115568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709160" y="3675888"/>
            <a:ext cx="64008" cy="1115568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864608" y="3877056"/>
            <a:ext cx="594360" cy="59436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64608" y="387705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5605272" y="378561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Clonazepam (Klonopin)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5605272" y="415137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Long-acting benzo — useful bridge, not maintenance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903483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6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Nardil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12347823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6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Nardil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Phenelzine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0351958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Phenelzine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(Nardil)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45–90 mg/day divided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15 mg TID; usual effective dose 45–90 mg; requires slow titration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Indication: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evidence for atypical depression and social anxiety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Drug of choice for atypical MDD features (mood reactivity, leaden paralysis, rejection sensitivity)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Warning: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Strict tyramine diet + extensive drug interactions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sympathomimetics, meperidine, SSRIs, TCAs; hypertensive crisis risk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4393055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7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Parnate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55396487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7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Parnate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Tranylcypromine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44540074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Tranylcypromine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(Parnate)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30–60 mg/day divided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10 mg BID; max 60 mg/day; structurally related to amphetamine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Fastest onset of MAOIs — stimulant-like profile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Amphetamine-like structure provides dopaminergic stimulation; most activating MAOI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Side Effect: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Insomnia common; stimulant-like effects; hypertensive crisis risk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dosing in afternoon/evening; strict tyramine diet; no dietary restriction breakthrough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9983819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8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 err="1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Marplan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70605680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  —  8 ✓  Answer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51560" y="10972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   </a:t>
            </a:r>
            <a:r>
              <a:rPr lang="en-US" sz="2400" dirty="0" err="1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Marplan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14400" y="2240280"/>
            <a:ext cx="7315200" cy="2011680"/>
          </a:xfrm>
          <a:prstGeom prst="rect">
            <a:avLst/>
          </a:prstGeom>
          <a:solidFill>
            <a:srgbClr val="E8F6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solidFill>
            <a:srgbClr val="1E7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GENERIC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 err="1">
                <a:solidFill>
                  <a:srgbClr val="1E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Isocarboxazid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0" y="442569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87351049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C3A5E"/>
          </a:solidFill>
          <a:ln w="12700">
            <a:solidFill>
              <a:srgbClr val="1C3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Isocarboxazid — Important Facts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38912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(Marplan)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BF2FA"/>
          </a:solidFill>
          <a:ln w="12700">
            <a:solidFill>
              <a:srgbClr val="EBF2F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00584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1208" y="1417320"/>
            <a:ext cx="502920" cy="50292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463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Dose Range: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70432" y="14630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20–60 mg/day divided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70432" y="18013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10 mg BID; titrate by 10 mg every 2–4 days; rarely used first-line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8412480" cy="1005840"/>
          </a:xfrm>
          <a:prstGeom prst="rect">
            <a:avLst/>
          </a:prstGeom>
          <a:solidFill>
            <a:srgbClr val="EBF5EF"/>
          </a:solidFill>
          <a:ln w="12700">
            <a:solidFill>
              <a:srgbClr val="EBF5E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5760" y="2377440"/>
            <a:ext cx="64008" cy="100584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21208" y="2606040"/>
            <a:ext cx="502920" cy="502920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265176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70432" y="2468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Note: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70432" y="26517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Oldest MAOI — rarely used first-line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70432" y="299008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Irreversible non-selective MAO-A/B inhibitor; limited modern clinical data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365760" y="3566160"/>
            <a:ext cx="8412480" cy="1005840"/>
          </a:xfrm>
          <a:prstGeom prst="rect">
            <a:avLst/>
          </a:prstGeom>
          <a:solidFill>
            <a:srgbClr val="FDF0E8"/>
          </a:solidFill>
          <a:ln w="12700">
            <a:solidFill>
              <a:srgbClr val="FDF0E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65760" y="3566160"/>
            <a:ext cx="64008" cy="1005840"/>
          </a:xfrm>
          <a:prstGeom prst="rect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1208" y="3794760"/>
            <a:ext cx="502920" cy="502920"/>
          </a:xfrm>
          <a:prstGeom prst="ellipse">
            <a:avLst/>
          </a:prstGeom>
          <a:solidFill>
            <a:srgbClr val="C05A1F"/>
          </a:solidFill>
          <a:ln w="12700">
            <a:solidFill>
              <a:srgbClr val="C05A1F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70432" y="3657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Warning: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170432" y="38404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Tyramine dietary restriction required — hypertensive crisis risk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170432" y="417880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aged cheeses, cured meats, fermented foods; 2-week washout with other Ads (5 weeks with fluoxetine)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9653644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F0A030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4864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  —  9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20040" y="52120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vs. Generic  •  Lecture 1 — Mood &amp; Anxiety Toolkit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1097280"/>
            <a:ext cx="7315200" cy="2560320"/>
          </a:xfrm>
          <a:prstGeom prst="rect">
            <a:avLst/>
          </a:prstGeom>
          <a:solidFill>
            <a:srgbClr val="FFF8E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solidFill>
            <a:srgbClr val="2C4A7C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9728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B32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Emsam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solidFill>
            <a:srgbClr val="2A7B9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822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MAOI (patch)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4425696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generic name?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04290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10034</Words>
  <Application>Microsoft Macintosh PowerPoint</Application>
  <PresentationFormat>On-screen Show (16:9)</PresentationFormat>
  <Paragraphs>1697</Paragraphs>
  <Slides>153</Slides>
  <Notes>152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153</vt:i4>
      </vt:variant>
    </vt:vector>
  </HeadingPairs>
  <TitlesOfParts>
    <vt:vector size="157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Psychopharmacology Lecture 1</dc:title>
  <dc:subject>PptxGenJS Presentation</dc:subject>
  <dc:creator>PptxGenJS</dc:creator>
  <cp:lastModifiedBy>Jennifer Reid</cp:lastModifiedBy>
  <cp:revision>30</cp:revision>
  <dcterms:created xsi:type="dcterms:W3CDTF">2026-03-14T17:34:52Z</dcterms:created>
  <dcterms:modified xsi:type="dcterms:W3CDTF">2026-03-17T12:02:50Z</dcterms:modified>
</cp:coreProperties>
</file>